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7"/>
  </p:notesMasterIdLst>
  <p:sldIdLst>
    <p:sldId id="307" r:id="rId2"/>
    <p:sldId id="309" r:id="rId3"/>
    <p:sldId id="308" r:id="rId4"/>
    <p:sldId id="310" r:id="rId5"/>
    <p:sldId id="311" r:id="rId6"/>
    <p:sldId id="312" r:id="rId7"/>
    <p:sldId id="324" r:id="rId8"/>
    <p:sldId id="313" r:id="rId9"/>
    <p:sldId id="314" r:id="rId10"/>
    <p:sldId id="325" r:id="rId11"/>
    <p:sldId id="318" r:id="rId12"/>
    <p:sldId id="316" r:id="rId13"/>
    <p:sldId id="327" r:id="rId14"/>
    <p:sldId id="320" r:id="rId15"/>
    <p:sldId id="319" r:id="rId16"/>
    <p:sldId id="321" r:id="rId17"/>
    <p:sldId id="326" r:id="rId18"/>
    <p:sldId id="328" r:id="rId19"/>
    <p:sldId id="323" r:id="rId20"/>
    <p:sldId id="317" r:id="rId21"/>
    <p:sldId id="329" r:id="rId22"/>
    <p:sldId id="322" r:id="rId23"/>
    <p:sldId id="330" r:id="rId24"/>
    <p:sldId id="331" r:id="rId25"/>
    <p:sldId id="306" r:id="rId26"/>
  </p:sldIdLst>
  <p:sldSz cx="12198350" cy="6859588"/>
  <p:notesSz cx="6858000" cy="9144000"/>
  <p:embeddedFontLst>
    <p:embeddedFont>
      <p:font typeface="微软雅黑" panose="020B0503020204020204" pitchFamily="34" charset="-122"/>
      <p:regular r:id="rId28"/>
      <p:bold r:id="rId29"/>
    </p:embeddedFont>
    <p:embeddedFont>
      <p:font typeface="Arial Black" panose="020B0A04020102020204" pitchFamily="34" charset="0"/>
      <p:bold r:id="rId30"/>
    </p:embeddedFont>
    <p:embeddedFont>
      <p:font typeface="Arial Unicode MS" panose="02010600030101010101" charset="-122"/>
      <p:regular r:id="rId31"/>
    </p:embeddedFont>
    <p:embeddedFont>
      <p:font typeface="Calibri" panose="020F0502020204030204" pitchFamily="34" charset="0"/>
      <p:regular r:id="rId32"/>
      <p:bold r:id="rId33"/>
      <p:italic r:id="rId34"/>
      <p:boldItalic r:id="rId35"/>
    </p:embeddedFont>
  </p:embeddedFontLst>
  <p:custDataLst>
    <p:tags r:id="rId36"/>
  </p:custDataLst>
  <p:defaultTextStyle>
    <a:defPPr>
      <a:defRPr lang="zh-CN"/>
    </a:defPPr>
    <a:lvl1pPr marL="0" algn="l" defTabSz="1219627" rtl="0" eaLnBrk="1" latinLnBrk="0" hangingPunct="1">
      <a:defRPr sz="2400" kern="1200">
        <a:solidFill>
          <a:schemeClr val="tx1"/>
        </a:solidFill>
        <a:latin typeface="+mn-lt"/>
        <a:ea typeface="+mn-ea"/>
        <a:cs typeface="+mn-cs"/>
      </a:defRPr>
    </a:lvl1pPr>
    <a:lvl2pPr marL="609813" algn="l" defTabSz="1219627" rtl="0" eaLnBrk="1" latinLnBrk="0" hangingPunct="1">
      <a:defRPr sz="2400" kern="1200">
        <a:solidFill>
          <a:schemeClr val="tx1"/>
        </a:solidFill>
        <a:latin typeface="+mn-lt"/>
        <a:ea typeface="+mn-ea"/>
        <a:cs typeface="+mn-cs"/>
      </a:defRPr>
    </a:lvl2pPr>
    <a:lvl3pPr marL="1219627" algn="l" defTabSz="1219627" rtl="0" eaLnBrk="1" latinLnBrk="0" hangingPunct="1">
      <a:defRPr sz="2400" kern="1200">
        <a:solidFill>
          <a:schemeClr val="tx1"/>
        </a:solidFill>
        <a:latin typeface="+mn-lt"/>
        <a:ea typeface="+mn-ea"/>
        <a:cs typeface="+mn-cs"/>
      </a:defRPr>
    </a:lvl3pPr>
    <a:lvl4pPr marL="1829440" algn="l" defTabSz="1219627" rtl="0" eaLnBrk="1" latinLnBrk="0" hangingPunct="1">
      <a:defRPr sz="2400" kern="1200">
        <a:solidFill>
          <a:schemeClr val="tx1"/>
        </a:solidFill>
        <a:latin typeface="+mn-lt"/>
        <a:ea typeface="+mn-ea"/>
        <a:cs typeface="+mn-cs"/>
      </a:defRPr>
    </a:lvl4pPr>
    <a:lvl5pPr marL="2439253" algn="l" defTabSz="1219627" rtl="0" eaLnBrk="1" latinLnBrk="0" hangingPunct="1">
      <a:defRPr sz="2400" kern="1200">
        <a:solidFill>
          <a:schemeClr val="tx1"/>
        </a:solidFill>
        <a:latin typeface="+mn-lt"/>
        <a:ea typeface="+mn-ea"/>
        <a:cs typeface="+mn-cs"/>
      </a:defRPr>
    </a:lvl5pPr>
    <a:lvl6pPr marL="3049067" algn="l" defTabSz="1219627" rtl="0" eaLnBrk="1" latinLnBrk="0" hangingPunct="1">
      <a:defRPr sz="2400" kern="1200">
        <a:solidFill>
          <a:schemeClr val="tx1"/>
        </a:solidFill>
        <a:latin typeface="+mn-lt"/>
        <a:ea typeface="+mn-ea"/>
        <a:cs typeface="+mn-cs"/>
      </a:defRPr>
    </a:lvl6pPr>
    <a:lvl7pPr marL="3658880" algn="l" defTabSz="1219627" rtl="0" eaLnBrk="1" latinLnBrk="0" hangingPunct="1">
      <a:defRPr sz="2400" kern="1200">
        <a:solidFill>
          <a:schemeClr val="tx1"/>
        </a:solidFill>
        <a:latin typeface="+mn-lt"/>
        <a:ea typeface="+mn-ea"/>
        <a:cs typeface="+mn-cs"/>
      </a:defRPr>
    </a:lvl7pPr>
    <a:lvl8pPr marL="4268694" algn="l" defTabSz="1219627" rtl="0" eaLnBrk="1" latinLnBrk="0" hangingPunct="1">
      <a:defRPr sz="2400" kern="1200">
        <a:solidFill>
          <a:schemeClr val="tx1"/>
        </a:solidFill>
        <a:latin typeface="+mn-lt"/>
        <a:ea typeface="+mn-ea"/>
        <a:cs typeface="+mn-cs"/>
      </a:defRPr>
    </a:lvl8pPr>
    <a:lvl9pPr marL="4878507" algn="l" defTabSz="121962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400"/>
    <a:srgbClr val="005DA2"/>
    <a:srgbClr val="FFD347"/>
    <a:srgbClr val="FFC91D"/>
    <a:srgbClr val="0071C1"/>
    <a:srgbClr val="4144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22" d="100"/>
          <a:sy n="122" d="100"/>
        </p:scale>
        <p:origin x="114" y="144"/>
      </p:cViewPr>
      <p:guideLst>
        <p:guide orient="horz" pos="2160"/>
        <p:guide pos="3842"/>
      </p:guideLst>
    </p:cSldViewPr>
  </p:slideViewPr>
  <p:notesTextViewPr>
    <p:cViewPr>
      <p:scale>
        <a:sx n="1" d="1"/>
        <a:sy n="1" d="1"/>
      </p:scale>
      <p:origin x="0" y="0"/>
    </p:cViewPr>
  </p:notesTextViewPr>
  <p:sorterViewPr>
    <p:cViewPr>
      <p:scale>
        <a:sx n="130" d="100"/>
        <a:sy n="130" d="100"/>
      </p:scale>
      <p:origin x="0" y="441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jp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62AE03-6EE8-41FD-8A37-86C6BC5E264F}" type="datetimeFigureOut">
              <a:rPr lang="zh-CN" altLang="en-US" smtClean="0"/>
              <a:t>2019/4/16</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E21FD59-C920-460C-B1C9-0346C59420B0}" type="slidenum">
              <a:rPr lang="zh-CN" altLang="en-US" smtClean="0"/>
              <a:t>‹#›</a:t>
            </a:fld>
            <a:endParaRPr lang="zh-CN" altLang="en-US"/>
          </a:p>
        </p:txBody>
      </p:sp>
    </p:spTree>
    <p:extLst>
      <p:ext uri="{BB962C8B-B14F-4D97-AF65-F5344CB8AC3E}">
        <p14:creationId xmlns:p14="http://schemas.microsoft.com/office/powerpoint/2010/main" val="3389924582"/>
      </p:ext>
    </p:extLst>
  </p:cSld>
  <p:clrMap bg1="lt1" tx1="dk1" bg2="lt2" tx2="dk2" accent1="accent1" accent2="accent2" accent3="accent3" accent4="accent4" accent5="accent5" accent6="accent6" hlink="hlink" folHlink="folHlink"/>
  <p:notesStyle>
    <a:lvl1pPr marL="0" algn="l" defTabSz="1219627" rtl="0" eaLnBrk="1" latinLnBrk="0" hangingPunct="1">
      <a:defRPr sz="1600" kern="1200">
        <a:solidFill>
          <a:schemeClr val="tx1"/>
        </a:solidFill>
        <a:latin typeface="+mn-lt"/>
        <a:ea typeface="+mn-ea"/>
        <a:cs typeface="+mn-cs"/>
      </a:defRPr>
    </a:lvl1pPr>
    <a:lvl2pPr marL="609813" algn="l" defTabSz="1219627" rtl="0" eaLnBrk="1" latinLnBrk="0" hangingPunct="1">
      <a:defRPr sz="1600" kern="1200">
        <a:solidFill>
          <a:schemeClr val="tx1"/>
        </a:solidFill>
        <a:latin typeface="+mn-lt"/>
        <a:ea typeface="+mn-ea"/>
        <a:cs typeface="+mn-cs"/>
      </a:defRPr>
    </a:lvl2pPr>
    <a:lvl3pPr marL="1219627" algn="l" defTabSz="1219627" rtl="0" eaLnBrk="1" latinLnBrk="0" hangingPunct="1">
      <a:defRPr sz="1600" kern="1200">
        <a:solidFill>
          <a:schemeClr val="tx1"/>
        </a:solidFill>
        <a:latin typeface="+mn-lt"/>
        <a:ea typeface="+mn-ea"/>
        <a:cs typeface="+mn-cs"/>
      </a:defRPr>
    </a:lvl3pPr>
    <a:lvl4pPr marL="1829440" algn="l" defTabSz="1219627" rtl="0" eaLnBrk="1" latinLnBrk="0" hangingPunct="1">
      <a:defRPr sz="1600" kern="1200">
        <a:solidFill>
          <a:schemeClr val="tx1"/>
        </a:solidFill>
        <a:latin typeface="+mn-lt"/>
        <a:ea typeface="+mn-ea"/>
        <a:cs typeface="+mn-cs"/>
      </a:defRPr>
    </a:lvl4pPr>
    <a:lvl5pPr marL="2439253" algn="l" defTabSz="1219627" rtl="0" eaLnBrk="1" latinLnBrk="0" hangingPunct="1">
      <a:defRPr sz="1600" kern="1200">
        <a:solidFill>
          <a:schemeClr val="tx1"/>
        </a:solidFill>
        <a:latin typeface="+mn-lt"/>
        <a:ea typeface="+mn-ea"/>
        <a:cs typeface="+mn-cs"/>
      </a:defRPr>
    </a:lvl5pPr>
    <a:lvl6pPr marL="3049067" algn="l" defTabSz="1219627" rtl="0" eaLnBrk="1" latinLnBrk="0" hangingPunct="1">
      <a:defRPr sz="1600" kern="1200">
        <a:solidFill>
          <a:schemeClr val="tx1"/>
        </a:solidFill>
        <a:latin typeface="+mn-lt"/>
        <a:ea typeface="+mn-ea"/>
        <a:cs typeface="+mn-cs"/>
      </a:defRPr>
    </a:lvl6pPr>
    <a:lvl7pPr marL="3658880" algn="l" defTabSz="1219627" rtl="0" eaLnBrk="1" latinLnBrk="0" hangingPunct="1">
      <a:defRPr sz="1600" kern="1200">
        <a:solidFill>
          <a:schemeClr val="tx1"/>
        </a:solidFill>
        <a:latin typeface="+mn-lt"/>
        <a:ea typeface="+mn-ea"/>
        <a:cs typeface="+mn-cs"/>
      </a:defRPr>
    </a:lvl7pPr>
    <a:lvl8pPr marL="4268694" algn="l" defTabSz="1219627" rtl="0" eaLnBrk="1" latinLnBrk="0" hangingPunct="1">
      <a:defRPr sz="1600" kern="1200">
        <a:solidFill>
          <a:schemeClr val="tx1"/>
        </a:solidFill>
        <a:latin typeface="+mn-lt"/>
        <a:ea typeface="+mn-ea"/>
        <a:cs typeface="+mn-cs"/>
      </a:defRPr>
    </a:lvl8pPr>
    <a:lvl9pPr marL="4878507" algn="l" defTabSz="121962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a:t>
            </a:fld>
            <a:endParaRPr lang="zh-CN" altLang="en-US"/>
          </a:p>
        </p:txBody>
      </p:sp>
    </p:spTree>
    <p:extLst>
      <p:ext uri="{BB962C8B-B14F-4D97-AF65-F5344CB8AC3E}">
        <p14:creationId xmlns:p14="http://schemas.microsoft.com/office/powerpoint/2010/main" val="636239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1E0E0E2-7263-44C4-AAA9-733DBA7BD205}" type="slidenum">
              <a:rPr lang="zh-CN" altLang="en-US" smtClean="0"/>
              <a:t>25</a:t>
            </a:fld>
            <a:endParaRPr lang="zh-CN" altLang="en-US"/>
          </a:p>
        </p:txBody>
      </p:sp>
    </p:spTree>
    <p:extLst>
      <p:ext uri="{BB962C8B-B14F-4D97-AF65-F5344CB8AC3E}">
        <p14:creationId xmlns:p14="http://schemas.microsoft.com/office/powerpoint/2010/main" val="1238075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248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920" y="273112"/>
            <a:ext cx="4013173" cy="1162320"/>
          </a:xfrm>
          <a:prstGeom prst="rect">
            <a:avLst/>
          </a:prstGeom>
        </p:spPr>
        <p:txBody>
          <a:bodyPr lIns="121963" tIns="60981" rIns="121963" bIns="60981" anchor="b"/>
          <a:lstStyle>
            <a:lvl1pPr algn="l">
              <a:defRPr sz="2700" b="1"/>
            </a:lvl1pPr>
          </a:lstStyle>
          <a:p>
            <a:r>
              <a:rPr lang="zh-CN" altLang="en-US"/>
              <a:t>单击此处编辑母版标题样式</a:t>
            </a:r>
          </a:p>
        </p:txBody>
      </p:sp>
      <p:sp>
        <p:nvSpPr>
          <p:cNvPr id="3" name="内容占位符 2"/>
          <p:cNvSpPr>
            <a:spLocks noGrp="1"/>
          </p:cNvSpPr>
          <p:nvPr>
            <p:ph idx="1"/>
          </p:nvPr>
        </p:nvSpPr>
        <p:spPr>
          <a:xfrm>
            <a:off x="4769216" y="273114"/>
            <a:ext cx="6819216" cy="5854469"/>
          </a:xfrm>
          <a:prstGeom prst="rect">
            <a:avLst/>
          </a:prstGeom>
        </p:spPr>
        <p:txBody>
          <a:bodyPr lIns="121963" tIns="60981" rIns="121963" bIns="60981"/>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920" y="1435434"/>
            <a:ext cx="4013173" cy="4692149"/>
          </a:xfrm>
          <a:prstGeom prst="rect">
            <a:avLst/>
          </a:prstGeom>
        </p:spPr>
        <p:txBody>
          <a:bodyPr lIns="121963" tIns="60981" rIns="121963" bIns="60981"/>
          <a:lstStyle>
            <a:lvl1pPr marL="0" indent="0">
              <a:buNone/>
              <a:defRPr sz="1900"/>
            </a:lvl1pPr>
            <a:lvl2pPr marL="609813" indent="0">
              <a:buNone/>
              <a:defRPr sz="1600"/>
            </a:lvl2pPr>
            <a:lvl3pPr marL="1219627" indent="0">
              <a:buNone/>
              <a:defRPr sz="1300"/>
            </a:lvl3pPr>
            <a:lvl4pPr marL="1829440" indent="0">
              <a:buNone/>
              <a:defRPr sz="1200"/>
            </a:lvl4pPr>
            <a:lvl5pPr marL="2439253" indent="0">
              <a:buNone/>
              <a:defRPr sz="1200"/>
            </a:lvl5pPr>
            <a:lvl6pPr marL="3049067" indent="0">
              <a:buNone/>
              <a:defRPr sz="1200"/>
            </a:lvl6pPr>
            <a:lvl7pPr marL="3658880" indent="0">
              <a:buNone/>
              <a:defRPr sz="1200"/>
            </a:lvl7pPr>
            <a:lvl8pPr marL="4268694" indent="0">
              <a:buNone/>
              <a:defRPr sz="1200"/>
            </a:lvl8pPr>
            <a:lvl9pPr marL="4878507"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2019/4/16</a:t>
            </a:fld>
            <a:endParaRPr lang="zh-CN" altLang="en-US"/>
          </a:p>
        </p:txBody>
      </p:sp>
      <p:sp>
        <p:nvSpPr>
          <p:cNvPr id="6" name="页脚占位符 5"/>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7" name="灯片编号占位符 6"/>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2855131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962" y="4801712"/>
            <a:ext cx="7319010" cy="566870"/>
          </a:xfrm>
          <a:prstGeom prst="rect">
            <a:avLst/>
          </a:prstGeom>
        </p:spPr>
        <p:txBody>
          <a:bodyPr lIns="121963" tIns="60981" rIns="121963" bIns="60981" anchor="b"/>
          <a:lstStyle>
            <a:lvl1pPr algn="l">
              <a:defRPr sz="2700" b="1"/>
            </a:lvl1pPr>
          </a:lstStyle>
          <a:p>
            <a:r>
              <a:rPr lang="zh-CN" altLang="en-US"/>
              <a:t>单击此处编辑母版标题样式</a:t>
            </a:r>
          </a:p>
        </p:txBody>
      </p:sp>
      <p:sp>
        <p:nvSpPr>
          <p:cNvPr id="3" name="图片占位符 2"/>
          <p:cNvSpPr>
            <a:spLocks noGrp="1"/>
          </p:cNvSpPr>
          <p:nvPr>
            <p:ph type="pic" idx="1"/>
          </p:nvPr>
        </p:nvSpPr>
        <p:spPr>
          <a:xfrm>
            <a:off x="2390962" y="612916"/>
            <a:ext cx="7319010" cy="4115753"/>
          </a:xfrm>
          <a:prstGeom prst="rect">
            <a:avLst/>
          </a:prstGeom>
        </p:spPr>
        <p:txBody>
          <a:bodyPr lIns="121963" tIns="60981" rIns="121963" bIns="60981"/>
          <a:lstStyle>
            <a:lvl1pPr marL="0" indent="0">
              <a:buNone/>
              <a:defRPr sz="4300"/>
            </a:lvl1pPr>
            <a:lvl2pPr marL="609813" indent="0">
              <a:buNone/>
              <a:defRPr sz="3700"/>
            </a:lvl2pPr>
            <a:lvl3pPr marL="1219627" indent="0">
              <a:buNone/>
              <a:defRPr sz="3200"/>
            </a:lvl3pPr>
            <a:lvl4pPr marL="1829440" indent="0">
              <a:buNone/>
              <a:defRPr sz="2700"/>
            </a:lvl4pPr>
            <a:lvl5pPr marL="2439253" indent="0">
              <a:buNone/>
              <a:defRPr sz="2700"/>
            </a:lvl5pPr>
            <a:lvl6pPr marL="3049067" indent="0">
              <a:buNone/>
              <a:defRPr sz="2700"/>
            </a:lvl6pPr>
            <a:lvl7pPr marL="3658880" indent="0">
              <a:buNone/>
              <a:defRPr sz="2700"/>
            </a:lvl7pPr>
            <a:lvl8pPr marL="4268694" indent="0">
              <a:buNone/>
              <a:defRPr sz="2700"/>
            </a:lvl8pPr>
            <a:lvl9pPr marL="4878507" indent="0">
              <a:buNone/>
              <a:defRPr sz="2700"/>
            </a:lvl9pPr>
          </a:lstStyle>
          <a:p>
            <a:endParaRPr lang="zh-CN" altLang="en-US"/>
          </a:p>
        </p:txBody>
      </p:sp>
      <p:sp>
        <p:nvSpPr>
          <p:cNvPr id="4" name="文本占位符 3"/>
          <p:cNvSpPr>
            <a:spLocks noGrp="1"/>
          </p:cNvSpPr>
          <p:nvPr>
            <p:ph type="body" sz="half" idx="2"/>
          </p:nvPr>
        </p:nvSpPr>
        <p:spPr>
          <a:xfrm>
            <a:off x="2390962" y="5368581"/>
            <a:ext cx="7319010" cy="805049"/>
          </a:xfrm>
          <a:prstGeom prst="rect">
            <a:avLst/>
          </a:prstGeom>
        </p:spPr>
        <p:txBody>
          <a:bodyPr lIns="121963" tIns="60981" rIns="121963" bIns="60981"/>
          <a:lstStyle>
            <a:lvl1pPr marL="0" indent="0">
              <a:buNone/>
              <a:defRPr sz="1900"/>
            </a:lvl1pPr>
            <a:lvl2pPr marL="609813" indent="0">
              <a:buNone/>
              <a:defRPr sz="1600"/>
            </a:lvl2pPr>
            <a:lvl3pPr marL="1219627" indent="0">
              <a:buNone/>
              <a:defRPr sz="1300"/>
            </a:lvl3pPr>
            <a:lvl4pPr marL="1829440" indent="0">
              <a:buNone/>
              <a:defRPr sz="1200"/>
            </a:lvl4pPr>
            <a:lvl5pPr marL="2439253" indent="0">
              <a:buNone/>
              <a:defRPr sz="1200"/>
            </a:lvl5pPr>
            <a:lvl6pPr marL="3049067" indent="0">
              <a:buNone/>
              <a:defRPr sz="1200"/>
            </a:lvl6pPr>
            <a:lvl7pPr marL="3658880" indent="0">
              <a:buNone/>
              <a:defRPr sz="1200"/>
            </a:lvl7pPr>
            <a:lvl8pPr marL="4268694" indent="0">
              <a:buNone/>
              <a:defRPr sz="1200"/>
            </a:lvl8pPr>
            <a:lvl9pPr marL="4878507"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2019/4/16</a:t>
            </a:fld>
            <a:endParaRPr lang="zh-CN" altLang="en-US"/>
          </a:p>
        </p:txBody>
      </p:sp>
      <p:sp>
        <p:nvSpPr>
          <p:cNvPr id="6" name="页脚占位符 5"/>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7" name="灯片编号占位符 6"/>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41871720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p>
            <a:r>
              <a:rPr lang="zh-CN" altLang="en-US"/>
              <a:t>单击此处编辑母版标题样式</a:t>
            </a:r>
          </a:p>
        </p:txBody>
      </p:sp>
      <p:sp>
        <p:nvSpPr>
          <p:cNvPr id="3" name="竖排文字占位符 2"/>
          <p:cNvSpPr>
            <a:spLocks noGrp="1"/>
          </p:cNvSpPr>
          <p:nvPr>
            <p:ph type="body" orient="vert" idx="1"/>
          </p:nvPr>
        </p:nvSpPr>
        <p:spPr>
          <a:xfrm>
            <a:off x="609918" y="1600572"/>
            <a:ext cx="10978515" cy="4527011"/>
          </a:xfrm>
          <a:prstGeom prst="rect">
            <a:avLst/>
          </a:prstGeom>
        </p:spPr>
        <p:txBody>
          <a:bodyPr vert="eaVert" lIns="121963" tIns="60981" rIns="121963" bIns="6098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2019/4/16</a:t>
            </a:fld>
            <a:endParaRPr lang="zh-CN" altLang="en-US"/>
          </a:p>
        </p:txBody>
      </p:sp>
      <p:sp>
        <p:nvSpPr>
          <p:cNvPr id="5" name="页脚占位符 4"/>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6" name="灯片编号占位符 5"/>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9510108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43804" y="206422"/>
            <a:ext cx="2744629" cy="4388867"/>
          </a:xfrm>
          <a:prstGeom prst="rect">
            <a:avLst/>
          </a:prstGeom>
        </p:spPr>
        <p:txBody>
          <a:bodyPr vert="eaVert" lIns="121963" tIns="60981" rIns="121963" bIns="60981"/>
          <a:lstStyle/>
          <a:p>
            <a:r>
              <a:rPr lang="zh-CN" altLang="en-US"/>
              <a:t>单击此处编辑母版标题样式</a:t>
            </a:r>
          </a:p>
        </p:txBody>
      </p:sp>
      <p:sp>
        <p:nvSpPr>
          <p:cNvPr id="3" name="竖排文字占位符 2"/>
          <p:cNvSpPr>
            <a:spLocks noGrp="1"/>
          </p:cNvSpPr>
          <p:nvPr>
            <p:ph type="body" orient="vert" idx="1"/>
          </p:nvPr>
        </p:nvSpPr>
        <p:spPr>
          <a:xfrm>
            <a:off x="609918" y="206422"/>
            <a:ext cx="8030580" cy="4388867"/>
          </a:xfrm>
          <a:prstGeom prst="rect">
            <a:avLst/>
          </a:prstGeom>
        </p:spPr>
        <p:txBody>
          <a:bodyPr vert="eaVert" lIns="121963" tIns="60981" rIns="121963" bIns="6098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2019/4/16</a:t>
            </a:fld>
            <a:endParaRPr lang="zh-CN" altLang="en-US"/>
          </a:p>
        </p:txBody>
      </p:sp>
      <p:sp>
        <p:nvSpPr>
          <p:cNvPr id="5" name="页脚占位符 4"/>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6" name="灯片编号占位符 5"/>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297251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pic>
        <p:nvPicPr>
          <p:cNvPr id="8" name="Picture 2" descr="F:\桌面文件\ppt底图.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050" y="3177"/>
            <a:ext cx="12310913" cy="6856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矩形 8"/>
          <p:cNvSpPr/>
          <p:nvPr userDrawn="1"/>
        </p:nvSpPr>
        <p:spPr>
          <a:xfrm>
            <a:off x="-19371" y="0"/>
            <a:ext cx="12311234" cy="6859588"/>
          </a:xfrm>
          <a:prstGeom prst="rect">
            <a:avLst/>
          </a:prstGeom>
          <a:gradFill flip="none" rotWithShape="1">
            <a:gsLst>
              <a:gs pos="0">
                <a:schemeClr val="bg1">
                  <a:alpha val="0"/>
                </a:schemeClr>
              </a:gs>
              <a:gs pos="30000">
                <a:schemeClr val="bg1">
                  <a:alpha val="0"/>
                </a:schemeClr>
              </a:gs>
              <a:gs pos="98000">
                <a:schemeClr val="tx1">
                  <a:alpha val="7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7" rIns="91436" bIns="45717" anchor="ctr"/>
          <a:lstStyle/>
          <a:p>
            <a:pPr algn="ctr" eaLnBrk="0" hangingPunct="0">
              <a:defRPr/>
            </a:pPr>
            <a:endParaRPr lang="zh-CN" altLang="en-US"/>
          </a:p>
        </p:txBody>
      </p:sp>
    </p:spTree>
    <p:extLst>
      <p:ext uri="{BB962C8B-B14F-4D97-AF65-F5344CB8AC3E}">
        <p14:creationId xmlns:p14="http://schemas.microsoft.com/office/powerpoint/2010/main" val="13036027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637" y="365210"/>
            <a:ext cx="10521077" cy="1325870"/>
          </a:xfrm>
          <a:prstGeom prst="rect">
            <a:avLst/>
          </a:prstGeom>
        </p:spPr>
        <p:txBody>
          <a:bodyPr lIns="91472" tIns="45736" rIns="91472" bIns="45736"/>
          <a:lstStyle/>
          <a:p>
            <a:r>
              <a:rPr lang="zh-CN" altLang="en-US"/>
              <a:t>单击此处编辑母版标题样式</a:t>
            </a:r>
          </a:p>
        </p:txBody>
      </p:sp>
      <p:sp>
        <p:nvSpPr>
          <p:cNvPr id="3" name="内容占位符 2"/>
          <p:cNvSpPr>
            <a:spLocks noGrp="1"/>
          </p:cNvSpPr>
          <p:nvPr>
            <p:ph idx="1"/>
          </p:nvPr>
        </p:nvSpPr>
        <p:spPr>
          <a:xfrm>
            <a:off x="838637" y="1826048"/>
            <a:ext cx="10521077" cy="4352346"/>
          </a:xfrm>
          <a:prstGeom prst="rect">
            <a:avLst/>
          </a:prstGeom>
        </p:spPr>
        <p:txBody>
          <a:bodyPr lIns="91472" tIns="45736" rIns="91472" bIns="45736"/>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636" y="6357822"/>
            <a:ext cx="2744629" cy="365210"/>
          </a:xfrm>
          <a:prstGeom prst="rect">
            <a:avLst/>
          </a:prstGeom>
        </p:spPr>
        <p:txBody>
          <a:bodyPr lIns="91472" tIns="45736" rIns="91472" bIns="45736"/>
          <a:lstStyle/>
          <a:p>
            <a:fld id="{530820CF-B880-4189-942D-D702A7CBA730}" type="datetimeFigureOut">
              <a:rPr lang="zh-CN" altLang="en-US" smtClean="0"/>
              <a:t>2019/4/16</a:t>
            </a:fld>
            <a:endParaRPr lang="zh-CN" altLang="en-US"/>
          </a:p>
        </p:txBody>
      </p:sp>
      <p:sp>
        <p:nvSpPr>
          <p:cNvPr id="5" name="页脚占位符 4"/>
          <p:cNvSpPr>
            <a:spLocks noGrp="1"/>
          </p:cNvSpPr>
          <p:nvPr>
            <p:ph type="ftr" sz="quarter" idx="11"/>
          </p:nvPr>
        </p:nvSpPr>
        <p:spPr>
          <a:xfrm>
            <a:off x="4040704" y="6357822"/>
            <a:ext cx="4116943" cy="365210"/>
          </a:xfrm>
          <a:prstGeom prst="rect">
            <a:avLst/>
          </a:prstGeom>
        </p:spPr>
        <p:txBody>
          <a:bodyPr lIns="91472" tIns="45736" rIns="91472" bIns="45736"/>
          <a:lstStyle/>
          <a:p>
            <a:endParaRPr lang="zh-CN" altLang="en-US"/>
          </a:p>
        </p:txBody>
      </p:sp>
      <p:sp>
        <p:nvSpPr>
          <p:cNvPr id="6" name="灯片编号占位符 5"/>
          <p:cNvSpPr>
            <a:spLocks noGrp="1"/>
          </p:cNvSpPr>
          <p:nvPr>
            <p:ph type="sldNum" sz="quarter" idx="12"/>
          </p:nvPr>
        </p:nvSpPr>
        <p:spPr>
          <a:xfrm>
            <a:off x="8615085" y="6357822"/>
            <a:ext cx="2744629" cy="365210"/>
          </a:xfrm>
          <a:prstGeom prst="rect">
            <a:avLst/>
          </a:prstGeom>
        </p:spPr>
        <p:txBody>
          <a:bodyPr lIns="91472" tIns="45736" rIns="91472" bIns="45736"/>
          <a:lstStyle/>
          <a:p>
            <a:fld id="{0C913308-F349-4B6D-A68A-DD1791B4A57B}" type="slidenum">
              <a:rPr lang="zh-CN" altLang="en-US" smtClean="0"/>
              <a:t>‹#›</a:t>
            </a:fld>
            <a:endParaRPr lang="zh-CN" altLang="en-US"/>
          </a:p>
        </p:txBody>
      </p:sp>
    </p:spTree>
    <p:extLst>
      <p:ext uri="{BB962C8B-B14F-4D97-AF65-F5344CB8AC3E}">
        <p14:creationId xmlns:p14="http://schemas.microsoft.com/office/powerpoint/2010/main" val="3400625998"/>
      </p:ext>
    </p:extLst>
  </p:cSld>
  <p:clrMapOvr>
    <a:masterClrMapping/>
  </p:clrMapOvr>
  <p:transition spd="slow">
    <p:push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5" name="TextBox 24"/>
          <p:cNvSpPr txBox="1"/>
          <p:nvPr userDrawn="1"/>
        </p:nvSpPr>
        <p:spPr>
          <a:xfrm>
            <a:off x="76808" y="117426"/>
            <a:ext cx="1701887" cy="677151"/>
          </a:xfrm>
          <a:prstGeom prst="rect">
            <a:avLst/>
          </a:prstGeom>
          <a:noFill/>
        </p:spPr>
        <p:txBody>
          <a:bodyPr wrap="square" lIns="121963" tIns="60981" rIns="121963" bIns="60981" rtlCol="0">
            <a:spAutoFit/>
          </a:bodyPr>
          <a:lstStyle/>
          <a:p>
            <a:r>
              <a:rPr lang="en-US" altLang="zh-CN" sz="3600" b="1" spc="-150" dirty="0">
                <a:solidFill>
                  <a:srgbClr val="005DA2"/>
                </a:solidFill>
                <a:effectLst/>
                <a:latin typeface="Arial Black" pitchFamily="34" charset="0"/>
                <a:ea typeface="微软雅黑" pitchFamily="34" charset="-122"/>
              </a:rPr>
              <a:t>LOGO</a:t>
            </a:r>
            <a:endParaRPr lang="zh-CN" altLang="en-US" sz="3600" b="1" spc="-150" dirty="0">
              <a:solidFill>
                <a:srgbClr val="005DA2"/>
              </a:solidFill>
              <a:effectLst/>
              <a:latin typeface="Arial Black" pitchFamily="34" charset="0"/>
              <a:ea typeface="微软雅黑" pitchFamily="34" charset="-122"/>
            </a:endParaRPr>
          </a:p>
        </p:txBody>
      </p:sp>
      <p:cxnSp>
        <p:nvCxnSpPr>
          <p:cNvPr id="3" name="直接连接符 2"/>
          <p:cNvCxnSpPr/>
          <p:nvPr userDrawn="1"/>
        </p:nvCxnSpPr>
        <p:spPr>
          <a:xfrm>
            <a:off x="1562671" y="693490"/>
            <a:ext cx="10635679"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8634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rgbClr val="005DA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10847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节标题">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12191774" cy="6859587"/>
          </a:xfrm>
          <a:prstGeom prst="rect">
            <a:avLst/>
          </a:prstGeom>
        </p:spPr>
      </p:pic>
    </p:spTree>
    <p:extLst>
      <p:ext uri="{BB962C8B-B14F-4D97-AF65-F5344CB8AC3E}">
        <p14:creationId xmlns:p14="http://schemas.microsoft.com/office/powerpoint/2010/main" val="3094365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节标题">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12191774" cy="6859588"/>
          </a:xfrm>
          <a:prstGeom prst="rect">
            <a:avLst/>
          </a:prstGeom>
        </p:spPr>
      </p:pic>
    </p:spTree>
    <p:extLst>
      <p:ext uri="{BB962C8B-B14F-4D97-AF65-F5344CB8AC3E}">
        <p14:creationId xmlns:p14="http://schemas.microsoft.com/office/powerpoint/2010/main" val="32577253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p>
            <a:r>
              <a:rPr lang="zh-CN" altLang="en-US"/>
              <a:t>单击此处编辑母版标题样式</a:t>
            </a:r>
          </a:p>
        </p:txBody>
      </p:sp>
      <p:sp>
        <p:nvSpPr>
          <p:cNvPr id="3" name="内容占位符 2"/>
          <p:cNvSpPr>
            <a:spLocks noGrp="1"/>
          </p:cNvSpPr>
          <p:nvPr>
            <p:ph sz="half" idx="1"/>
          </p:nvPr>
        </p:nvSpPr>
        <p:spPr>
          <a:xfrm>
            <a:off x="609917" y="1200428"/>
            <a:ext cx="5387605" cy="3394861"/>
          </a:xfrm>
          <a:prstGeom prst="rect">
            <a:avLst/>
          </a:prstGeom>
        </p:spPr>
        <p:txBody>
          <a:bodyPr lIns="121963" tIns="60981" rIns="121963" bIns="60981"/>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200828" y="1200428"/>
            <a:ext cx="5387605" cy="3394861"/>
          </a:xfrm>
          <a:prstGeom prst="rect">
            <a:avLst/>
          </a:prstGeom>
        </p:spPr>
        <p:txBody>
          <a:bodyPr lIns="121963" tIns="60981" rIns="121963" bIns="60981"/>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2019/4/16</a:t>
            </a:fld>
            <a:endParaRPr lang="zh-CN" altLang="en-US"/>
          </a:p>
        </p:txBody>
      </p:sp>
      <p:sp>
        <p:nvSpPr>
          <p:cNvPr id="6" name="页脚占位符 5"/>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7" name="灯片编号占位符 6"/>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1723857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lvl1pPr>
              <a:defRPr/>
            </a:lvl1pPr>
          </a:lstStyle>
          <a:p>
            <a:r>
              <a:rPr lang="zh-CN" altLang="en-US"/>
              <a:t>单击此处编辑母版标题样式</a:t>
            </a:r>
          </a:p>
        </p:txBody>
      </p:sp>
      <p:sp>
        <p:nvSpPr>
          <p:cNvPr id="3" name="文本占位符 2"/>
          <p:cNvSpPr>
            <a:spLocks noGrp="1"/>
          </p:cNvSpPr>
          <p:nvPr>
            <p:ph type="body" idx="1"/>
          </p:nvPr>
        </p:nvSpPr>
        <p:spPr>
          <a:xfrm>
            <a:off x="609918" y="1535469"/>
            <a:ext cx="5389723" cy="639911"/>
          </a:xfrm>
          <a:prstGeom prst="rect">
            <a:avLst/>
          </a:prstGeom>
        </p:spPr>
        <p:txBody>
          <a:bodyPr lIns="121963" tIns="60981" rIns="121963" bIns="60981" anchor="b"/>
          <a:lstStyle>
            <a:lvl1pPr marL="0" indent="0">
              <a:buNone/>
              <a:defRPr sz="3200" b="1"/>
            </a:lvl1pPr>
            <a:lvl2pPr marL="609813" indent="0">
              <a:buNone/>
              <a:defRPr sz="2700" b="1"/>
            </a:lvl2pPr>
            <a:lvl3pPr marL="1219627" indent="0">
              <a:buNone/>
              <a:defRPr sz="2400" b="1"/>
            </a:lvl3pPr>
            <a:lvl4pPr marL="1829440" indent="0">
              <a:buNone/>
              <a:defRPr sz="2100" b="1"/>
            </a:lvl4pPr>
            <a:lvl5pPr marL="2439253" indent="0">
              <a:buNone/>
              <a:defRPr sz="2100" b="1"/>
            </a:lvl5pPr>
            <a:lvl6pPr marL="3049067" indent="0">
              <a:buNone/>
              <a:defRPr sz="2100" b="1"/>
            </a:lvl6pPr>
            <a:lvl7pPr marL="3658880" indent="0">
              <a:buNone/>
              <a:defRPr sz="2100" b="1"/>
            </a:lvl7pPr>
            <a:lvl8pPr marL="4268694" indent="0">
              <a:buNone/>
              <a:defRPr sz="2100" b="1"/>
            </a:lvl8pPr>
            <a:lvl9pPr marL="4878507" indent="0">
              <a:buNone/>
              <a:defRPr sz="2100" b="1"/>
            </a:lvl9pPr>
          </a:lstStyle>
          <a:p>
            <a:pPr lvl="0"/>
            <a:r>
              <a:rPr lang="zh-CN" altLang="en-US"/>
              <a:t>单击此处编辑母版文本样式</a:t>
            </a:r>
          </a:p>
        </p:txBody>
      </p:sp>
      <p:sp>
        <p:nvSpPr>
          <p:cNvPr id="4" name="内容占位符 3"/>
          <p:cNvSpPr>
            <a:spLocks noGrp="1"/>
          </p:cNvSpPr>
          <p:nvPr>
            <p:ph sz="half" idx="2"/>
          </p:nvPr>
        </p:nvSpPr>
        <p:spPr>
          <a:xfrm>
            <a:off x="609918" y="2175378"/>
            <a:ext cx="5389723" cy="3952203"/>
          </a:xfrm>
          <a:prstGeom prst="rect">
            <a:avLst/>
          </a:prstGeom>
        </p:spPr>
        <p:txBody>
          <a:bodyPr lIns="121963" tIns="60981" rIns="121963" bIns="60981"/>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6594" y="1535469"/>
            <a:ext cx="5391840" cy="639911"/>
          </a:xfrm>
          <a:prstGeom prst="rect">
            <a:avLst/>
          </a:prstGeom>
        </p:spPr>
        <p:txBody>
          <a:bodyPr lIns="121963" tIns="60981" rIns="121963" bIns="60981" anchor="b"/>
          <a:lstStyle>
            <a:lvl1pPr marL="0" indent="0">
              <a:buNone/>
              <a:defRPr sz="3200" b="1"/>
            </a:lvl1pPr>
            <a:lvl2pPr marL="609813" indent="0">
              <a:buNone/>
              <a:defRPr sz="2700" b="1"/>
            </a:lvl2pPr>
            <a:lvl3pPr marL="1219627" indent="0">
              <a:buNone/>
              <a:defRPr sz="2400" b="1"/>
            </a:lvl3pPr>
            <a:lvl4pPr marL="1829440" indent="0">
              <a:buNone/>
              <a:defRPr sz="2100" b="1"/>
            </a:lvl4pPr>
            <a:lvl5pPr marL="2439253" indent="0">
              <a:buNone/>
              <a:defRPr sz="2100" b="1"/>
            </a:lvl5pPr>
            <a:lvl6pPr marL="3049067" indent="0">
              <a:buNone/>
              <a:defRPr sz="2100" b="1"/>
            </a:lvl6pPr>
            <a:lvl7pPr marL="3658880" indent="0">
              <a:buNone/>
              <a:defRPr sz="2100" b="1"/>
            </a:lvl7pPr>
            <a:lvl8pPr marL="4268694" indent="0">
              <a:buNone/>
              <a:defRPr sz="2100" b="1"/>
            </a:lvl8pPr>
            <a:lvl9pPr marL="4878507" indent="0">
              <a:buNone/>
              <a:defRPr sz="2100" b="1"/>
            </a:lvl9pPr>
          </a:lstStyle>
          <a:p>
            <a:pPr lvl="0"/>
            <a:r>
              <a:rPr lang="zh-CN" altLang="en-US"/>
              <a:t>单击此处编辑母版文本样式</a:t>
            </a:r>
          </a:p>
        </p:txBody>
      </p:sp>
      <p:sp>
        <p:nvSpPr>
          <p:cNvPr id="6" name="内容占位符 5"/>
          <p:cNvSpPr>
            <a:spLocks noGrp="1"/>
          </p:cNvSpPr>
          <p:nvPr>
            <p:ph sz="quarter" idx="4"/>
          </p:nvPr>
        </p:nvSpPr>
        <p:spPr>
          <a:xfrm>
            <a:off x="6196594" y="2175378"/>
            <a:ext cx="5391840" cy="3952203"/>
          </a:xfrm>
          <a:prstGeom prst="rect">
            <a:avLst/>
          </a:prstGeom>
        </p:spPr>
        <p:txBody>
          <a:bodyPr lIns="121963" tIns="60981" rIns="121963" bIns="60981"/>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2019/4/16</a:t>
            </a:fld>
            <a:endParaRPr lang="zh-CN" altLang="en-US"/>
          </a:p>
        </p:txBody>
      </p:sp>
      <p:sp>
        <p:nvSpPr>
          <p:cNvPr id="8" name="页脚占位符 7"/>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9" name="灯片编号占位符 8"/>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959919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918" y="274702"/>
            <a:ext cx="10978515" cy="1143265"/>
          </a:xfrm>
          <a:prstGeom prst="rect">
            <a:avLst/>
          </a:prstGeom>
        </p:spPr>
        <p:txBody>
          <a:bodyPr lIns="121963" tIns="60981" rIns="121963" bIns="60981"/>
          <a:lstStyle/>
          <a:p>
            <a:r>
              <a:rPr lang="zh-CN" altLang="en-US"/>
              <a:t>单击此处编辑母版标题样式</a:t>
            </a:r>
          </a:p>
        </p:txBody>
      </p:sp>
      <p:sp>
        <p:nvSpPr>
          <p:cNvPr id="3" name="日期占位符 2"/>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2019/4/16</a:t>
            </a:fld>
            <a:endParaRPr lang="zh-CN" altLang="en-US"/>
          </a:p>
        </p:txBody>
      </p:sp>
      <p:sp>
        <p:nvSpPr>
          <p:cNvPr id="4" name="页脚占位符 3"/>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5" name="灯片编号占位符 4"/>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3222144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09917" y="6357822"/>
            <a:ext cx="2846282" cy="365210"/>
          </a:xfrm>
          <a:prstGeom prst="rect">
            <a:avLst/>
          </a:prstGeom>
        </p:spPr>
        <p:txBody>
          <a:bodyPr lIns="121963" tIns="60981" rIns="121963" bIns="60981"/>
          <a:lstStyle/>
          <a:p>
            <a:fld id="{DF659192-60C8-49F5-94DF-1E29C3FCC85C}" type="datetimeFigureOut">
              <a:rPr lang="zh-CN" altLang="en-US" smtClean="0"/>
              <a:t>2019/4/16</a:t>
            </a:fld>
            <a:endParaRPr lang="zh-CN" altLang="en-US"/>
          </a:p>
        </p:txBody>
      </p:sp>
      <p:sp>
        <p:nvSpPr>
          <p:cNvPr id="3" name="页脚占位符 2"/>
          <p:cNvSpPr>
            <a:spLocks noGrp="1"/>
          </p:cNvSpPr>
          <p:nvPr>
            <p:ph type="ftr" sz="quarter" idx="11"/>
          </p:nvPr>
        </p:nvSpPr>
        <p:spPr>
          <a:xfrm>
            <a:off x="4167770" y="6357822"/>
            <a:ext cx="3862811" cy="365210"/>
          </a:xfrm>
          <a:prstGeom prst="rect">
            <a:avLst/>
          </a:prstGeom>
        </p:spPr>
        <p:txBody>
          <a:bodyPr lIns="121963" tIns="60981" rIns="121963" bIns="60981"/>
          <a:lstStyle/>
          <a:p>
            <a:endParaRPr lang="zh-CN" altLang="en-US"/>
          </a:p>
        </p:txBody>
      </p:sp>
      <p:sp>
        <p:nvSpPr>
          <p:cNvPr id="4" name="灯片编号占位符 3"/>
          <p:cNvSpPr>
            <a:spLocks noGrp="1"/>
          </p:cNvSpPr>
          <p:nvPr>
            <p:ph type="sldNum" sz="quarter" idx="12"/>
          </p:nvPr>
        </p:nvSpPr>
        <p:spPr>
          <a:xfrm>
            <a:off x="8742151" y="6357822"/>
            <a:ext cx="2846282" cy="365210"/>
          </a:xfrm>
          <a:prstGeom prst="rect">
            <a:avLst/>
          </a:prstGeom>
        </p:spPr>
        <p:txBody>
          <a:bodyPr lIns="121963" tIns="60981" rIns="121963" bIns="60981"/>
          <a:lstStyle/>
          <a:p>
            <a:fld id="{EB730883-2733-4EB0-9793-894FF9D50112}" type="slidenum">
              <a:rPr lang="zh-CN" altLang="en-US" smtClean="0"/>
              <a:t>‹#›</a:t>
            </a:fld>
            <a:endParaRPr lang="zh-CN" altLang="en-US"/>
          </a:p>
        </p:txBody>
      </p:sp>
    </p:spTree>
    <p:extLst>
      <p:ext uri="{BB962C8B-B14F-4D97-AF65-F5344CB8AC3E}">
        <p14:creationId xmlns:p14="http://schemas.microsoft.com/office/powerpoint/2010/main" val="3832706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UpDiag">
          <a:fgClr>
            <a:schemeClr val="bg1"/>
          </a:fgClr>
          <a:bgClr>
            <a:schemeClr val="bg1">
              <a:lumMod val="95000"/>
            </a:schemeClr>
          </a:bgClr>
        </a:patt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76768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2" r:id="rId4"/>
    <p:sldLayoutId id="2147483663"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xStyles>
    <p:titleStyle>
      <a:lvl1pPr algn="ctr" defTabSz="1219627" rtl="0" eaLnBrk="1" latinLnBrk="0" hangingPunct="1">
        <a:spcBef>
          <a:spcPct val="0"/>
        </a:spcBef>
        <a:buNone/>
        <a:defRPr sz="5900" kern="1200">
          <a:solidFill>
            <a:schemeClr val="tx1"/>
          </a:solidFill>
          <a:latin typeface="+mj-lt"/>
          <a:ea typeface="+mj-ea"/>
          <a:cs typeface="+mj-cs"/>
        </a:defRPr>
      </a:lvl1pPr>
    </p:titleStyle>
    <p:bodyStyle>
      <a:lvl1pPr marL="457360" indent="-457360" algn="l" defTabSz="1219627"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947" indent="-381133" algn="l" defTabSz="1219627" rtl="0" eaLnBrk="1" latinLnBrk="0" hangingPunct="1">
        <a:spcBef>
          <a:spcPct val="20000"/>
        </a:spcBef>
        <a:buFont typeface="Arial" pitchFamily="34" charset="0"/>
        <a:buChar char="–"/>
        <a:defRPr sz="3700" kern="1200">
          <a:solidFill>
            <a:schemeClr val="tx1"/>
          </a:solidFill>
          <a:latin typeface="+mn-lt"/>
          <a:ea typeface="+mn-ea"/>
          <a:cs typeface="+mn-cs"/>
        </a:defRPr>
      </a:lvl2pPr>
      <a:lvl3pPr marL="1524533" indent="-304907" algn="l" defTabSz="1219627"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4347"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4160"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3973"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3787"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3600"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3414" indent="-304907" algn="l" defTabSz="121962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zh-CN"/>
      </a:defPPr>
      <a:lvl1pPr marL="0" algn="l" defTabSz="1219627" rtl="0" eaLnBrk="1" latinLnBrk="0" hangingPunct="1">
        <a:defRPr sz="2400" kern="1200">
          <a:solidFill>
            <a:schemeClr val="tx1"/>
          </a:solidFill>
          <a:latin typeface="+mn-lt"/>
          <a:ea typeface="+mn-ea"/>
          <a:cs typeface="+mn-cs"/>
        </a:defRPr>
      </a:lvl1pPr>
      <a:lvl2pPr marL="609813" algn="l" defTabSz="1219627" rtl="0" eaLnBrk="1" latinLnBrk="0" hangingPunct="1">
        <a:defRPr sz="2400" kern="1200">
          <a:solidFill>
            <a:schemeClr val="tx1"/>
          </a:solidFill>
          <a:latin typeface="+mn-lt"/>
          <a:ea typeface="+mn-ea"/>
          <a:cs typeface="+mn-cs"/>
        </a:defRPr>
      </a:lvl2pPr>
      <a:lvl3pPr marL="1219627" algn="l" defTabSz="1219627" rtl="0" eaLnBrk="1" latinLnBrk="0" hangingPunct="1">
        <a:defRPr sz="2400" kern="1200">
          <a:solidFill>
            <a:schemeClr val="tx1"/>
          </a:solidFill>
          <a:latin typeface="+mn-lt"/>
          <a:ea typeface="+mn-ea"/>
          <a:cs typeface="+mn-cs"/>
        </a:defRPr>
      </a:lvl3pPr>
      <a:lvl4pPr marL="1829440" algn="l" defTabSz="1219627" rtl="0" eaLnBrk="1" latinLnBrk="0" hangingPunct="1">
        <a:defRPr sz="2400" kern="1200">
          <a:solidFill>
            <a:schemeClr val="tx1"/>
          </a:solidFill>
          <a:latin typeface="+mn-lt"/>
          <a:ea typeface="+mn-ea"/>
          <a:cs typeface="+mn-cs"/>
        </a:defRPr>
      </a:lvl4pPr>
      <a:lvl5pPr marL="2439253" algn="l" defTabSz="1219627" rtl="0" eaLnBrk="1" latinLnBrk="0" hangingPunct="1">
        <a:defRPr sz="2400" kern="1200">
          <a:solidFill>
            <a:schemeClr val="tx1"/>
          </a:solidFill>
          <a:latin typeface="+mn-lt"/>
          <a:ea typeface="+mn-ea"/>
          <a:cs typeface="+mn-cs"/>
        </a:defRPr>
      </a:lvl5pPr>
      <a:lvl6pPr marL="3049067" algn="l" defTabSz="1219627" rtl="0" eaLnBrk="1" latinLnBrk="0" hangingPunct="1">
        <a:defRPr sz="2400" kern="1200">
          <a:solidFill>
            <a:schemeClr val="tx1"/>
          </a:solidFill>
          <a:latin typeface="+mn-lt"/>
          <a:ea typeface="+mn-ea"/>
          <a:cs typeface="+mn-cs"/>
        </a:defRPr>
      </a:lvl6pPr>
      <a:lvl7pPr marL="3658880" algn="l" defTabSz="1219627" rtl="0" eaLnBrk="1" latinLnBrk="0" hangingPunct="1">
        <a:defRPr sz="2400" kern="1200">
          <a:solidFill>
            <a:schemeClr val="tx1"/>
          </a:solidFill>
          <a:latin typeface="+mn-lt"/>
          <a:ea typeface="+mn-ea"/>
          <a:cs typeface="+mn-cs"/>
        </a:defRPr>
      </a:lvl7pPr>
      <a:lvl8pPr marL="4268694" algn="l" defTabSz="1219627" rtl="0" eaLnBrk="1" latinLnBrk="0" hangingPunct="1">
        <a:defRPr sz="2400" kern="1200">
          <a:solidFill>
            <a:schemeClr val="tx1"/>
          </a:solidFill>
          <a:latin typeface="+mn-lt"/>
          <a:ea typeface="+mn-ea"/>
          <a:cs typeface="+mn-cs"/>
        </a:defRPr>
      </a:lvl8pPr>
      <a:lvl9pPr marL="4878507" algn="l" defTabSz="121962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02631" y="1989634"/>
            <a:ext cx="10081120" cy="1296144"/>
          </a:xfrm>
        </p:spPr>
        <p:txBody>
          <a:bodyPr/>
          <a:lstStyle/>
          <a:p>
            <a:r>
              <a:rPr lang="en-US" altLang="zh-CN" sz="3200" dirty="0"/>
              <a:t>Ecological Inference in Empirical Software </a:t>
            </a:r>
            <a:r>
              <a:rPr lang="en-US" altLang="zh-CN" sz="3200" dirty="0" smtClean="0"/>
              <a:t>Engineering</a:t>
            </a:r>
            <a:br>
              <a:rPr lang="en-US" altLang="zh-CN" sz="3200" dirty="0" smtClean="0"/>
            </a:br>
            <a:r>
              <a:rPr lang="zh-CN" altLang="en-US" sz="3200" dirty="0" smtClean="0"/>
              <a:t>经验软件工程中的生态推理</a:t>
            </a:r>
            <a:endParaRPr lang="zh-CN" altLang="en-US" sz="3200" dirty="0"/>
          </a:p>
        </p:txBody>
      </p:sp>
      <p:sp>
        <p:nvSpPr>
          <p:cNvPr id="5" name="文本框 4"/>
          <p:cNvSpPr txBox="1"/>
          <p:nvPr/>
        </p:nvSpPr>
        <p:spPr>
          <a:xfrm>
            <a:off x="7445822" y="3861842"/>
            <a:ext cx="4752528" cy="2308324"/>
          </a:xfrm>
          <a:prstGeom prst="rect">
            <a:avLst/>
          </a:prstGeom>
          <a:noFill/>
        </p:spPr>
        <p:txBody>
          <a:bodyPr wrap="square" rtlCol="0">
            <a:spAutoFit/>
          </a:bodyPr>
          <a:lstStyle/>
          <a:p>
            <a:r>
              <a:rPr lang="zh-CN" altLang="en-US" dirty="0" smtClean="0"/>
              <a:t>作者：    </a:t>
            </a:r>
            <a:r>
              <a:rPr lang="en-US" altLang="zh-CN" dirty="0" smtClean="0"/>
              <a:t>Daryl </a:t>
            </a:r>
            <a:r>
              <a:rPr lang="en-US" altLang="zh-CN" dirty="0" err="1" smtClean="0"/>
              <a:t>Posnett</a:t>
            </a:r>
            <a:endParaRPr lang="en-US" altLang="zh-CN" dirty="0" smtClean="0"/>
          </a:p>
          <a:p>
            <a:r>
              <a:rPr lang="en-US" altLang="zh-CN" dirty="0"/>
              <a:t> </a:t>
            </a:r>
            <a:r>
              <a:rPr lang="en-US" altLang="zh-CN" dirty="0" smtClean="0"/>
              <a:t>                Vladimir </a:t>
            </a:r>
            <a:r>
              <a:rPr lang="en-US" altLang="zh-CN" dirty="0" err="1" smtClean="0"/>
              <a:t>Filkov</a:t>
            </a:r>
            <a:endParaRPr lang="en-US" altLang="zh-CN" dirty="0" smtClean="0"/>
          </a:p>
          <a:p>
            <a:r>
              <a:rPr lang="en-US" altLang="zh-CN" dirty="0" smtClean="0"/>
              <a:t>                 </a:t>
            </a:r>
            <a:r>
              <a:rPr lang="en-US" altLang="zh-CN" dirty="0" err="1" smtClean="0"/>
              <a:t>Premkumar</a:t>
            </a:r>
            <a:r>
              <a:rPr lang="en-US" altLang="zh-CN" dirty="0" smtClean="0"/>
              <a:t> </a:t>
            </a:r>
            <a:r>
              <a:rPr lang="en-US" altLang="zh-CN" dirty="0" err="1" smtClean="0"/>
              <a:t>Devanbu</a:t>
            </a:r>
            <a:endParaRPr lang="en-US" altLang="zh-CN" dirty="0" smtClean="0"/>
          </a:p>
          <a:p>
            <a:endParaRPr lang="en-US" altLang="zh-CN" dirty="0" smtClean="0"/>
          </a:p>
          <a:p>
            <a:r>
              <a:rPr lang="zh-CN" altLang="en-US" dirty="0"/>
              <a:t>汇报</a:t>
            </a:r>
            <a:r>
              <a:rPr lang="zh-CN" altLang="en-US" dirty="0" smtClean="0"/>
              <a:t>人：</a:t>
            </a:r>
            <a:r>
              <a:rPr lang="en-US" altLang="zh-CN" dirty="0" smtClean="0"/>
              <a:t>SY1806214 </a:t>
            </a:r>
            <a:r>
              <a:rPr lang="zh-CN" altLang="en-US" dirty="0" smtClean="0"/>
              <a:t>陈</a:t>
            </a:r>
            <a:r>
              <a:rPr lang="zh-CN" altLang="en-US" dirty="0"/>
              <a:t>鸿超</a:t>
            </a:r>
          </a:p>
          <a:p>
            <a:endParaRPr lang="zh-CN" altLang="en-US" dirty="0"/>
          </a:p>
        </p:txBody>
      </p:sp>
    </p:spTree>
    <p:extLst>
      <p:ext uri="{BB962C8B-B14F-4D97-AF65-F5344CB8AC3E}">
        <p14:creationId xmlns:p14="http://schemas.microsoft.com/office/powerpoint/2010/main" val="3143739966"/>
      </p:ext>
    </p:extLst>
  </p:cSld>
  <p:clrMapOvr>
    <a:masterClrMapping/>
  </p:clrMapOvr>
  <p:transition spd="slow">
    <p:push dir="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a:solidFill>
                  <a:srgbClr val="005DA2"/>
                </a:solidFill>
                <a:latin typeface="微软雅黑" pitchFamily="34" charset="-122"/>
                <a:ea typeface="微软雅黑" pitchFamily="34" charset="-122"/>
              </a:rPr>
              <a:t>理论分析</a:t>
            </a:r>
          </a:p>
        </p:txBody>
      </p:sp>
      <p:sp>
        <p:nvSpPr>
          <p:cNvPr id="9" name="文本框 8"/>
          <p:cNvSpPr txBox="1"/>
          <p:nvPr/>
        </p:nvSpPr>
        <p:spPr>
          <a:xfrm>
            <a:off x="410543" y="1213149"/>
            <a:ext cx="11161240" cy="501291"/>
          </a:xfrm>
          <a:prstGeom prst="rect">
            <a:avLst/>
          </a:prstGeom>
          <a:noFill/>
        </p:spPr>
        <p:txBody>
          <a:bodyPr wrap="square" rtlCol="0">
            <a:spAutoFit/>
          </a:bodyPr>
          <a:lstStyle/>
          <a:p>
            <a:pPr>
              <a:lnSpc>
                <a:spcPct val="150000"/>
              </a:lnSpc>
            </a:pPr>
            <a:r>
              <a:rPr lang="zh-CN" altLang="en-US" sz="2000" dirty="0" smtClean="0"/>
              <a:t>本文</a:t>
            </a:r>
            <a:r>
              <a:rPr lang="zh-CN" altLang="en-US" sz="2000" dirty="0"/>
              <a:t>从理论上分析了三个会产生生态推理风险</a:t>
            </a:r>
            <a:r>
              <a:rPr lang="en-US" altLang="zh-CN" sz="2000" dirty="0"/>
              <a:t>(</a:t>
            </a:r>
            <a:r>
              <a:rPr lang="zh-CN" altLang="en-US" sz="2000" dirty="0"/>
              <a:t>也就是生态谬论</a:t>
            </a:r>
            <a:r>
              <a:rPr lang="en-US" altLang="zh-CN" sz="2000" dirty="0"/>
              <a:t>)</a:t>
            </a:r>
            <a:r>
              <a:rPr lang="zh-CN" altLang="en-US" sz="2000" dirty="0"/>
              <a:t>的因素：分区、样本量、分类失衡</a:t>
            </a:r>
            <a:endParaRPr lang="zh-CN" altLang="en-US" sz="1600" dirty="0"/>
          </a:p>
        </p:txBody>
      </p:sp>
      <p:sp>
        <p:nvSpPr>
          <p:cNvPr id="7" name="文本框 6"/>
          <p:cNvSpPr txBox="1"/>
          <p:nvPr/>
        </p:nvSpPr>
        <p:spPr>
          <a:xfrm>
            <a:off x="518555" y="5013970"/>
            <a:ext cx="11233248" cy="1477328"/>
          </a:xfrm>
          <a:prstGeom prst="rect">
            <a:avLst/>
          </a:prstGeom>
          <a:noFill/>
        </p:spPr>
        <p:txBody>
          <a:bodyPr wrap="square" rtlCol="0">
            <a:spAutoFit/>
          </a:bodyPr>
          <a:lstStyle/>
          <a:p>
            <a:pPr>
              <a:lnSpc>
                <a:spcPct val="150000"/>
              </a:lnSpc>
            </a:pPr>
            <a:r>
              <a:rPr lang="zh-CN" altLang="en-US" sz="2000" dirty="0" smtClean="0"/>
              <a:t>        分区</a:t>
            </a:r>
            <a:r>
              <a:rPr lang="zh-CN" altLang="en-US" sz="2000" dirty="0"/>
              <a:t>也就是聚合，将较小单位的数据聚合成较大单位的数据，比如将文件聚合成包。在分区的过程中，如果聚合的方式不合适，即聚合在一起的数据过于混杂</a:t>
            </a:r>
            <a:r>
              <a:rPr lang="zh-CN" altLang="en-US" sz="2000" dirty="0" smtClean="0"/>
              <a:t>，会导致</a:t>
            </a:r>
            <a:r>
              <a:rPr lang="zh-CN" altLang="en-US" sz="2000" dirty="0"/>
              <a:t>模型混乱</a:t>
            </a:r>
            <a:r>
              <a:rPr lang="zh-CN" altLang="en-US" sz="2000" dirty="0" smtClean="0"/>
              <a:t>，无法学习到适合的规律，有效性</a:t>
            </a:r>
            <a:r>
              <a:rPr lang="zh-CN" altLang="en-US" sz="2000" dirty="0"/>
              <a:t>降低</a:t>
            </a:r>
            <a:r>
              <a:rPr lang="zh-CN" altLang="en-US" sz="2000" dirty="0" smtClean="0"/>
              <a:t>。</a:t>
            </a:r>
          </a:p>
        </p:txBody>
      </p:sp>
      <p:sp>
        <p:nvSpPr>
          <p:cNvPr id="2" name="矩形 1"/>
          <p:cNvSpPr/>
          <p:nvPr/>
        </p:nvSpPr>
        <p:spPr>
          <a:xfrm>
            <a:off x="410543" y="4293890"/>
            <a:ext cx="902811" cy="523220"/>
          </a:xfrm>
          <a:prstGeom prst="rect">
            <a:avLst/>
          </a:prstGeom>
          <a:noFill/>
        </p:spPr>
        <p:txBody>
          <a:bodyPr wrap="none" lIns="91440" tIns="45720" rIns="91440" bIns="45720">
            <a:spAutoFit/>
          </a:bodyPr>
          <a:lstStyle/>
          <a:p>
            <a:pPr algn="ctr"/>
            <a:r>
              <a:rPr lang="zh-CN" altLang="en-US" sz="2800" b="0" cap="none" spc="0" dirty="0" smtClean="0">
                <a:ln w="0"/>
                <a:solidFill>
                  <a:schemeClr val="tx1"/>
                </a:solidFill>
                <a:effectLst>
                  <a:outerShdw blurRad="38100" dist="19050" dir="2700000" algn="tl" rotWithShape="0">
                    <a:schemeClr val="dk1">
                      <a:alpha val="40000"/>
                    </a:schemeClr>
                  </a:outerShdw>
                </a:effectLst>
              </a:rPr>
              <a:t>分区</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0863" y="1911300"/>
            <a:ext cx="5184576" cy="2430022"/>
          </a:xfrm>
          <a:prstGeom prst="rect">
            <a:avLst/>
          </a:prstGeom>
        </p:spPr>
      </p:pic>
    </p:spTree>
    <p:extLst>
      <p:ext uri="{BB962C8B-B14F-4D97-AF65-F5344CB8AC3E}">
        <p14:creationId xmlns:p14="http://schemas.microsoft.com/office/powerpoint/2010/main" val="1922408945"/>
      </p:ext>
    </p:extLst>
  </p:cSld>
  <p:clrMapOvr>
    <a:masterClrMapping/>
  </p:clrMapOvr>
  <p:transition spd="slow">
    <p:push dir="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a:solidFill>
                  <a:srgbClr val="005DA2"/>
                </a:solidFill>
                <a:latin typeface="微软雅黑" pitchFamily="34" charset="-122"/>
                <a:ea typeface="微软雅黑" pitchFamily="34" charset="-122"/>
              </a:rPr>
              <a:t>理论分析</a:t>
            </a:r>
          </a:p>
        </p:txBody>
      </p:sp>
      <p:sp>
        <p:nvSpPr>
          <p:cNvPr id="8" name="文本框 7"/>
          <p:cNvSpPr txBox="1"/>
          <p:nvPr/>
        </p:nvSpPr>
        <p:spPr>
          <a:xfrm>
            <a:off x="626567" y="1485578"/>
            <a:ext cx="11233248" cy="1886286"/>
          </a:xfrm>
          <a:prstGeom prst="rect">
            <a:avLst/>
          </a:prstGeom>
          <a:noFill/>
        </p:spPr>
        <p:txBody>
          <a:bodyPr wrap="square" rtlCol="0">
            <a:spAutoFit/>
          </a:bodyPr>
          <a:lstStyle/>
          <a:p>
            <a:pPr>
              <a:lnSpc>
                <a:spcPct val="150000"/>
              </a:lnSpc>
            </a:pPr>
            <a:r>
              <a:rPr lang="zh-CN" altLang="en-US" sz="2000" dirty="0" smtClean="0"/>
              <a:t>        在</a:t>
            </a:r>
            <a:r>
              <a:rPr lang="zh-CN" altLang="en-US" sz="2000" dirty="0"/>
              <a:t>经验软件工程中，通常采用的是统计模型，这就需要足够的数据量去学习有效的规律。但对于聚合层次的数据而已，聚合的程度越高，数据就会越少，因此很多底层的数据才能聚合成一个新数据。而很多经验软件工程中的变量必须在很高的聚合程度上使用，这就导致最终适合模型的数据可能会比较少，无法充分学习到有效的规律。</a:t>
            </a:r>
            <a:endParaRPr lang="zh-CN" altLang="en-US" sz="2000" dirty="0" smtClean="0"/>
          </a:p>
        </p:txBody>
      </p:sp>
      <p:sp>
        <p:nvSpPr>
          <p:cNvPr id="10" name="矩形 9"/>
          <p:cNvSpPr/>
          <p:nvPr/>
        </p:nvSpPr>
        <p:spPr>
          <a:xfrm>
            <a:off x="603673" y="921765"/>
            <a:ext cx="1261885" cy="523220"/>
          </a:xfrm>
          <a:prstGeom prst="rect">
            <a:avLst/>
          </a:prstGeom>
          <a:noFill/>
        </p:spPr>
        <p:txBody>
          <a:bodyPr wrap="none" lIns="91440" tIns="45720" rIns="91440" bIns="45720">
            <a:spAutoFit/>
          </a:bodyPr>
          <a:lstStyle/>
          <a:p>
            <a:pPr algn="ctr"/>
            <a:r>
              <a:rPr lang="zh-CN" altLang="en-US" sz="2800" b="0" cap="none" spc="0" dirty="0" smtClean="0">
                <a:ln w="0"/>
                <a:solidFill>
                  <a:schemeClr val="tx1"/>
                </a:solidFill>
                <a:effectLst>
                  <a:outerShdw blurRad="38100" dist="19050" dir="2700000" algn="tl" rotWithShape="0">
                    <a:schemeClr val="dk1">
                      <a:alpha val="40000"/>
                    </a:schemeClr>
                  </a:outerShdw>
                </a:effectLst>
              </a:rPr>
              <a:t>样本量</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
        <p:nvSpPr>
          <p:cNvPr id="11" name="文本框 10"/>
          <p:cNvSpPr txBox="1"/>
          <p:nvPr/>
        </p:nvSpPr>
        <p:spPr>
          <a:xfrm>
            <a:off x="626567" y="4202529"/>
            <a:ext cx="11233248" cy="1424621"/>
          </a:xfrm>
          <a:prstGeom prst="rect">
            <a:avLst/>
          </a:prstGeom>
          <a:noFill/>
        </p:spPr>
        <p:txBody>
          <a:bodyPr wrap="square" rtlCol="0">
            <a:spAutoFit/>
          </a:bodyPr>
          <a:lstStyle/>
          <a:p>
            <a:pPr>
              <a:lnSpc>
                <a:spcPct val="150000"/>
              </a:lnSpc>
            </a:pPr>
            <a:r>
              <a:rPr lang="zh-CN" altLang="en-US" sz="2000" dirty="0" smtClean="0"/>
              <a:t>        以</a:t>
            </a:r>
            <a:r>
              <a:rPr lang="zh-CN" altLang="en-US" sz="2000" dirty="0"/>
              <a:t>缺陷预测为例，对于聚合层次的数据进行标记时，包含至少一个缺陷的实体被标记为有缺陷，不包含缺陷的实体被标记为无缺陷。这种情况下，不同类的标签很少是平衡的，因为大多数实体都是无缺陷的。此时，数据集就会失衡，导致模型的结果更偏向于占比较大的一类数据。</a:t>
            </a:r>
            <a:endParaRPr lang="zh-CN" altLang="en-US" sz="2000" dirty="0" smtClean="0"/>
          </a:p>
        </p:txBody>
      </p:sp>
      <p:sp>
        <p:nvSpPr>
          <p:cNvPr id="12" name="矩形 11"/>
          <p:cNvSpPr/>
          <p:nvPr/>
        </p:nvSpPr>
        <p:spPr>
          <a:xfrm>
            <a:off x="603673" y="3635812"/>
            <a:ext cx="1620958" cy="523220"/>
          </a:xfrm>
          <a:prstGeom prst="rect">
            <a:avLst/>
          </a:prstGeom>
          <a:noFill/>
        </p:spPr>
        <p:txBody>
          <a:bodyPr wrap="none" lIns="91440" tIns="45720" rIns="91440" bIns="45720">
            <a:spAutoFit/>
          </a:bodyPr>
          <a:lstStyle/>
          <a:p>
            <a:pPr algn="ctr"/>
            <a:r>
              <a:rPr lang="zh-CN" altLang="en-US" sz="2800" dirty="0" smtClean="0">
                <a:ln w="0"/>
                <a:effectLst>
                  <a:outerShdw blurRad="38100" dist="19050" dir="2700000" algn="tl" rotWithShape="0">
                    <a:schemeClr val="dk1">
                      <a:alpha val="40000"/>
                    </a:schemeClr>
                  </a:outerShdw>
                </a:effectLst>
              </a:rPr>
              <a:t>分类失衡</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977012399"/>
      </p:ext>
    </p:extLst>
  </p:cSld>
  <p:clrMapOvr>
    <a:masterClrMapping/>
  </p:clrMapOvr>
  <p:transition spd="slow">
    <p:push dir="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a:solidFill>
                  <a:srgbClr val="005DA2"/>
                </a:solidFill>
                <a:latin typeface="微软雅黑" pitchFamily="34" charset="-122"/>
                <a:ea typeface="微软雅黑" pitchFamily="34" charset="-122"/>
              </a:rPr>
              <a:t>实验验证</a:t>
            </a:r>
          </a:p>
        </p:txBody>
      </p:sp>
      <p:sp>
        <p:nvSpPr>
          <p:cNvPr id="9" name="文本框 8"/>
          <p:cNvSpPr txBox="1"/>
          <p:nvPr/>
        </p:nvSpPr>
        <p:spPr>
          <a:xfrm>
            <a:off x="554559" y="1701602"/>
            <a:ext cx="11161240" cy="3323987"/>
          </a:xfrm>
          <a:prstGeom prst="rect">
            <a:avLst/>
          </a:prstGeom>
          <a:noFill/>
        </p:spPr>
        <p:txBody>
          <a:bodyPr wrap="square" rtlCol="0">
            <a:spAutoFit/>
          </a:bodyPr>
          <a:lstStyle/>
          <a:p>
            <a:pPr>
              <a:lnSpc>
                <a:spcPct val="150000"/>
              </a:lnSpc>
            </a:pPr>
            <a:r>
              <a:rPr lang="zh-CN" altLang="en-US" sz="2000" dirty="0" smtClean="0"/>
              <a:t>        因为</a:t>
            </a:r>
            <a:r>
              <a:rPr lang="zh-CN" altLang="en-US" sz="2000" dirty="0"/>
              <a:t>经验软件工程中研究的方向非常多，无法一一进行分析，因此本文主要针对经验软件工程中最常见的软件缺陷预测模型进行分析验证</a:t>
            </a:r>
            <a:r>
              <a:rPr lang="zh-CN" altLang="en-US" sz="2000" dirty="0" smtClean="0"/>
              <a:t>。</a:t>
            </a:r>
            <a:endParaRPr lang="en-US" altLang="zh-CN" sz="2000" dirty="0" smtClean="0"/>
          </a:p>
          <a:p>
            <a:pPr>
              <a:lnSpc>
                <a:spcPct val="150000"/>
              </a:lnSpc>
            </a:pPr>
            <a:r>
              <a:rPr lang="en-US" altLang="zh-CN" sz="2000" dirty="0"/>
              <a:t> </a:t>
            </a:r>
            <a:r>
              <a:rPr lang="en-US" altLang="zh-CN" sz="2000" dirty="0" smtClean="0"/>
              <a:t>       </a:t>
            </a:r>
            <a:r>
              <a:rPr lang="zh-CN" altLang="en-US" sz="2000" dirty="0" smtClean="0"/>
              <a:t>当然，选择该模型还有另一个原因，当前在该领域方面的研究中，很多论文都支持在聚合层次进行分析。他们认为在聚合层次进行分析能够提高模型的效果，克服缺陷分布偏差，获得更有意义的统计结果。</a:t>
            </a:r>
            <a:endParaRPr lang="en-US" altLang="zh-CN" sz="1600" dirty="0"/>
          </a:p>
          <a:p>
            <a:pPr>
              <a:lnSpc>
                <a:spcPct val="150000"/>
              </a:lnSpc>
            </a:pPr>
            <a:r>
              <a:rPr lang="en-US" altLang="zh-CN" sz="2000" dirty="0"/>
              <a:t> </a:t>
            </a:r>
            <a:r>
              <a:rPr lang="en-US" altLang="zh-CN" sz="2000" dirty="0" smtClean="0"/>
              <a:t>       </a:t>
            </a:r>
            <a:r>
              <a:rPr lang="zh-CN" altLang="en-US" sz="2000" dirty="0" smtClean="0"/>
              <a:t>但是，考虑到生态谬论的可能性，在聚合层次进行分析的效果并不一定比分解层次要好，聚合层次的模型也不一定适用于分解层次。这正是本实验希望看到的结果。</a:t>
            </a:r>
            <a:endParaRPr lang="en-US" altLang="zh-CN" sz="2800" dirty="0" smtClean="0"/>
          </a:p>
        </p:txBody>
      </p:sp>
    </p:spTree>
    <p:extLst>
      <p:ext uri="{BB962C8B-B14F-4D97-AF65-F5344CB8AC3E}">
        <p14:creationId xmlns:p14="http://schemas.microsoft.com/office/powerpoint/2010/main" val="1143872121"/>
      </p:ext>
    </p:extLst>
  </p:cSld>
  <p:clrMapOvr>
    <a:masterClrMapping/>
  </p:clrMapOvr>
  <p:transition spd="slow">
    <p:push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a:solidFill>
                  <a:srgbClr val="005DA2"/>
                </a:solidFill>
                <a:latin typeface="微软雅黑" pitchFamily="34" charset="-122"/>
                <a:ea typeface="微软雅黑" pitchFamily="34" charset="-122"/>
              </a:rPr>
              <a:t>实验验证</a:t>
            </a:r>
          </a:p>
        </p:txBody>
      </p:sp>
      <p:sp>
        <p:nvSpPr>
          <p:cNvPr id="7" name="文本框 6"/>
          <p:cNvSpPr txBox="1"/>
          <p:nvPr/>
        </p:nvSpPr>
        <p:spPr>
          <a:xfrm>
            <a:off x="698575" y="1989634"/>
            <a:ext cx="11233248" cy="3785652"/>
          </a:xfrm>
          <a:prstGeom prst="rect">
            <a:avLst/>
          </a:prstGeom>
          <a:noFill/>
        </p:spPr>
        <p:txBody>
          <a:bodyPr wrap="square" rtlCol="0">
            <a:spAutoFit/>
          </a:bodyPr>
          <a:lstStyle/>
          <a:p>
            <a:pPr>
              <a:lnSpc>
                <a:spcPct val="150000"/>
              </a:lnSpc>
            </a:pPr>
            <a:r>
              <a:rPr lang="zh-CN" altLang="en-US" sz="2000" dirty="0" smtClean="0"/>
              <a:t>        本文</a:t>
            </a:r>
            <a:r>
              <a:rPr lang="zh-CN" altLang="en-US" sz="2000" dirty="0"/>
              <a:t>从</a:t>
            </a:r>
            <a:r>
              <a:rPr lang="en-US" altLang="zh-CN" sz="2000" dirty="0"/>
              <a:t>JIRA</a:t>
            </a:r>
            <a:r>
              <a:rPr lang="zh-CN" altLang="en-US" sz="2000" dirty="0"/>
              <a:t>中收集了</a:t>
            </a:r>
            <a:r>
              <a:rPr lang="en-US" altLang="zh-CN" sz="2000" dirty="0"/>
              <a:t>18</a:t>
            </a:r>
            <a:r>
              <a:rPr lang="zh-CN" altLang="en-US" sz="2000" dirty="0"/>
              <a:t>个</a:t>
            </a:r>
            <a:r>
              <a:rPr lang="en-US" altLang="zh-CN" sz="2000" dirty="0"/>
              <a:t>ASF(Apache Software Foundation)</a:t>
            </a:r>
            <a:r>
              <a:rPr lang="zh-CN" altLang="en-US" sz="2000" dirty="0"/>
              <a:t>项目的</a:t>
            </a:r>
            <a:r>
              <a:rPr lang="en-US" altLang="zh-CN" sz="2000" dirty="0"/>
              <a:t>87</a:t>
            </a:r>
            <a:r>
              <a:rPr lang="zh-CN" altLang="en-US" sz="2000" dirty="0"/>
              <a:t>个不同版本的代码</a:t>
            </a:r>
            <a:r>
              <a:rPr lang="zh-CN" altLang="en-US" sz="2000" dirty="0" smtClean="0"/>
              <a:t>数据，并通过</a:t>
            </a:r>
            <a:r>
              <a:rPr lang="en-US" altLang="zh-CN" sz="2000" dirty="0" err="1" smtClean="0"/>
              <a:t>git</a:t>
            </a:r>
            <a:r>
              <a:rPr lang="zh-CN" altLang="en-US" sz="2000" dirty="0" smtClean="0"/>
              <a:t>日志，将</a:t>
            </a:r>
            <a:r>
              <a:rPr lang="zh-CN" altLang="en-US" sz="2000" dirty="0"/>
              <a:t>每一版项目中修复的缺陷问题与其对应的文件关联起来，标记该文件在该版本中有缺陷</a:t>
            </a:r>
            <a:r>
              <a:rPr lang="zh-CN" altLang="en-US" sz="2000" dirty="0" smtClean="0"/>
              <a:t>。</a:t>
            </a:r>
            <a:endParaRPr lang="en-US" altLang="zh-CN" sz="2000" dirty="0" smtClean="0"/>
          </a:p>
          <a:p>
            <a:pPr>
              <a:lnSpc>
                <a:spcPct val="150000"/>
              </a:lnSpc>
            </a:pPr>
            <a:r>
              <a:rPr lang="en-US" altLang="zh-CN" sz="2000" dirty="0"/>
              <a:t> </a:t>
            </a:r>
            <a:r>
              <a:rPr lang="en-US" altLang="zh-CN" sz="2000" dirty="0" smtClean="0"/>
              <a:t>       </a:t>
            </a:r>
            <a:r>
              <a:rPr lang="zh-CN" altLang="en-US" sz="2000" dirty="0" smtClean="0"/>
              <a:t>然后</a:t>
            </a:r>
            <a:r>
              <a:rPr lang="zh-CN" altLang="en-US" sz="2000" dirty="0"/>
              <a:t>使用</a:t>
            </a:r>
            <a:r>
              <a:rPr lang="en-US" altLang="zh-CN" sz="2000" dirty="0" err="1"/>
              <a:t>SLOCcount</a:t>
            </a:r>
            <a:r>
              <a:rPr lang="zh-CN" altLang="en-US" sz="2000" dirty="0"/>
              <a:t>工具将文件进行聚合成包。最终将缺陷、文件、包、版本、开发人员都关联起来，借助</a:t>
            </a:r>
            <a:r>
              <a:rPr lang="en-US" altLang="zh-CN" sz="2000" dirty="0"/>
              <a:t>JIRA</a:t>
            </a:r>
            <a:r>
              <a:rPr lang="zh-CN" altLang="en-US" sz="2000" dirty="0"/>
              <a:t>跟踪系统进行分析</a:t>
            </a:r>
            <a:r>
              <a:rPr lang="zh-CN" altLang="en-US" sz="2000" dirty="0" smtClean="0"/>
              <a:t>。</a:t>
            </a:r>
            <a:endParaRPr lang="en-US" altLang="zh-CN" sz="2000" dirty="0" smtClean="0"/>
          </a:p>
          <a:p>
            <a:pPr>
              <a:lnSpc>
                <a:spcPct val="150000"/>
              </a:lnSpc>
            </a:pPr>
            <a:r>
              <a:rPr lang="en-US" altLang="zh-CN" sz="2000" dirty="0" smtClean="0"/>
              <a:t>        </a:t>
            </a:r>
            <a:r>
              <a:rPr lang="zh-CN" altLang="en-US" sz="2000" dirty="0" smtClean="0"/>
              <a:t>同时，本实验将数据点数量不足或者每个类数据点数量不足的数据进行剔除，最终使用了</a:t>
            </a:r>
            <a:r>
              <a:rPr lang="en-US" altLang="zh-CN" sz="2000" dirty="0" smtClean="0"/>
              <a:t>68</a:t>
            </a:r>
            <a:r>
              <a:rPr lang="zh-CN" altLang="en-US" sz="2000" dirty="0" smtClean="0"/>
              <a:t>个版本的数据。</a:t>
            </a:r>
            <a:endParaRPr lang="en-US" altLang="zh-CN" sz="2000" dirty="0"/>
          </a:p>
          <a:p>
            <a:pPr>
              <a:lnSpc>
                <a:spcPct val="150000"/>
              </a:lnSpc>
            </a:pPr>
            <a:endParaRPr lang="zh-CN" altLang="en-US" sz="2000" dirty="0"/>
          </a:p>
        </p:txBody>
      </p:sp>
      <p:sp>
        <p:nvSpPr>
          <p:cNvPr id="8" name="矩形 7"/>
          <p:cNvSpPr/>
          <p:nvPr/>
        </p:nvSpPr>
        <p:spPr>
          <a:xfrm>
            <a:off x="445769" y="1212011"/>
            <a:ext cx="1620958" cy="523220"/>
          </a:xfrm>
          <a:prstGeom prst="rect">
            <a:avLst/>
          </a:prstGeom>
          <a:noFill/>
        </p:spPr>
        <p:txBody>
          <a:bodyPr wrap="none" lIns="91440" tIns="45720" rIns="91440" bIns="45720">
            <a:spAutoFit/>
          </a:bodyPr>
          <a:lstStyle/>
          <a:p>
            <a:pPr algn="ctr"/>
            <a:r>
              <a:rPr lang="zh-CN" altLang="en-US" sz="2800" b="0" cap="none" spc="0" dirty="0" smtClean="0">
                <a:ln w="0"/>
                <a:solidFill>
                  <a:schemeClr val="tx1"/>
                </a:solidFill>
                <a:effectLst>
                  <a:outerShdw blurRad="38100" dist="19050" dir="2700000" algn="tl" rotWithShape="0">
                    <a:schemeClr val="dk1">
                      <a:alpha val="40000"/>
                    </a:schemeClr>
                  </a:outerShdw>
                </a:effectLst>
              </a:rPr>
              <a:t>数据采集</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149572405"/>
      </p:ext>
    </p:extLst>
  </p:cSld>
  <p:clrMapOvr>
    <a:masterClrMapping/>
  </p:clrMapOvr>
  <p:transition spd="slow">
    <p:push dir="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a:solidFill>
                  <a:srgbClr val="005DA2"/>
                </a:solidFill>
                <a:latin typeface="微软雅黑" pitchFamily="34" charset="-122"/>
                <a:ea typeface="微软雅黑" pitchFamily="34" charset="-122"/>
              </a:rPr>
              <a:t>实验验证</a:t>
            </a: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0703" y="909514"/>
            <a:ext cx="8352928" cy="5528267"/>
          </a:xfrm>
          <a:prstGeom prst="rect">
            <a:avLst/>
          </a:prstGeom>
        </p:spPr>
      </p:pic>
    </p:spTree>
    <p:extLst>
      <p:ext uri="{BB962C8B-B14F-4D97-AF65-F5344CB8AC3E}">
        <p14:creationId xmlns:p14="http://schemas.microsoft.com/office/powerpoint/2010/main" val="3599404131"/>
      </p:ext>
    </p:extLst>
  </p:cSld>
  <p:clrMapOvr>
    <a:masterClrMapping/>
  </p:clrMapOvr>
  <p:transition spd="slow">
    <p:push dir="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a:solidFill>
                  <a:srgbClr val="005DA2"/>
                </a:solidFill>
                <a:latin typeface="微软雅黑" pitchFamily="34" charset="-122"/>
                <a:ea typeface="微软雅黑" pitchFamily="34" charset="-122"/>
              </a:rPr>
              <a:t>实验验证</a:t>
            </a:r>
          </a:p>
        </p:txBody>
      </p:sp>
      <p:sp>
        <p:nvSpPr>
          <p:cNvPr id="7" name="文本框 6"/>
          <p:cNvSpPr txBox="1"/>
          <p:nvPr/>
        </p:nvSpPr>
        <p:spPr>
          <a:xfrm>
            <a:off x="626567" y="4293890"/>
            <a:ext cx="11233248" cy="2400657"/>
          </a:xfrm>
          <a:prstGeom prst="rect">
            <a:avLst/>
          </a:prstGeom>
          <a:noFill/>
        </p:spPr>
        <p:txBody>
          <a:bodyPr wrap="square" rtlCol="0">
            <a:spAutoFit/>
          </a:bodyPr>
          <a:lstStyle/>
          <a:p>
            <a:pPr>
              <a:lnSpc>
                <a:spcPct val="150000"/>
              </a:lnSpc>
            </a:pPr>
            <a:r>
              <a:rPr lang="zh-CN" altLang="en-US" sz="2000" dirty="0" smtClean="0"/>
              <a:t>        本文</a:t>
            </a:r>
            <a:r>
              <a:rPr lang="zh-CN" altLang="en-US" sz="2000" dirty="0"/>
              <a:t>参考经验软件工程现今已有的重多缺陷预测模型，设计</a:t>
            </a:r>
            <a:r>
              <a:rPr lang="zh-CN" altLang="en-US" sz="2000" dirty="0" smtClean="0"/>
              <a:t>了</a:t>
            </a:r>
            <a:r>
              <a:rPr lang="en-US" altLang="zh-CN" sz="2000" dirty="0"/>
              <a:t>8</a:t>
            </a:r>
            <a:r>
              <a:rPr lang="zh-CN" altLang="en-US" sz="2000" dirty="0" smtClean="0"/>
              <a:t>个</a:t>
            </a:r>
            <a:r>
              <a:rPr lang="zh-CN" altLang="en-US" sz="2000" dirty="0"/>
              <a:t>需要收集的指标，包括：源代码行数、总行数、文件</a:t>
            </a:r>
            <a:r>
              <a:rPr lang="en-US" altLang="zh-CN" sz="2000" dirty="0"/>
              <a:t>/</a:t>
            </a:r>
            <a:r>
              <a:rPr lang="zh-CN" altLang="en-US" sz="2000" dirty="0"/>
              <a:t>包的所有开发者、文件</a:t>
            </a:r>
            <a:r>
              <a:rPr lang="en-US" altLang="zh-CN" sz="2000" dirty="0"/>
              <a:t>/</a:t>
            </a:r>
            <a:r>
              <a:rPr lang="zh-CN" altLang="en-US" sz="2000" dirty="0"/>
              <a:t>包的当前版本的开发者、修改行数、文件</a:t>
            </a:r>
            <a:r>
              <a:rPr lang="en-US" altLang="zh-CN" sz="2000" dirty="0"/>
              <a:t>/</a:t>
            </a:r>
            <a:r>
              <a:rPr lang="zh-CN" altLang="en-US" sz="2000" dirty="0"/>
              <a:t>包的评论个数、新功能个数、改进功能个数</a:t>
            </a:r>
            <a:r>
              <a:rPr lang="zh-CN" altLang="en-US" sz="2000" dirty="0" smtClean="0"/>
              <a:t>。</a:t>
            </a:r>
            <a:endParaRPr lang="en-US" altLang="zh-CN" sz="2000" dirty="0" smtClean="0"/>
          </a:p>
          <a:p>
            <a:pPr>
              <a:lnSpc>
                <a:spcPct val="150000"/>
              </a:lnSpc>
            </a:pPr>
            <a:r>
              <a:rPr lang="en-US" altLang="zh-CN" sz="2000" dirty="0"/>
              <a:t> </a:t>
            </a:r>
            <a:r>
              <a:rPr lang="en-US" altLang="zh-CN" sz="2000" dirty="0" smtClean="0"/>
              <a:t>       </a:t>
            </a:r>
            <a:r>
              <a:rPr lang="zh-CN" altLang="en-US" sz="2000" dirty="0" smtClean="0"/>
              <a:t>然后</a:t>
            </a:r>
            <a:r>
              <a:rPr lang="zh-CN" altLang="en-US" sz="2000" dirty="0"/>
              <a:t>使用自动选择模型技术对预测变量进行组合测试与模型训练，最终通过分析多种评价指标选择出最拟合的模型。</a:t>
            </a:r>
          </a:p>
        </p:txBody>
      </p:sp>
      <p:sp>
        <p:nvSpPr>
          <p:cNvPr id="8" name="矩形 7"/>
          <p:cNvSpPr/>
          <p:nvPr/>
        </p:nvSpPr>
        <p:spPr>
          <a:xfrm>
            <a:off x="410543" y="953085"/>
            <a:ext cx="3057248" cy="523220"/>
          </a:xfrm>
          <a:prstGeom prst="rect">
            <a:avLst/>
          </a:prstGeom>
          <a:noFill/>
        </p:spPr>
        <p:txBody>
          <a:bodyPr wrap="none" lIns="91440" tIns="45720" rIns="91440" bIns="45720">
            <a:spAutoFit/>
          </a:bodyPr>
          <a:lstStyle/>
          <a:p>
            <a:pPr algn="ctr"/>
            <a:r>
              <a:rPr lang="zh-CN" altLang="en-US" sz="2800" b="0" cap="none" spc="0" dirty="0" smtClean="0">
                <a:ln w="0"/>
                <a:solidFill>
                  <a:schemeClr val="tx1"/>
                </a:solidFill>
                <a:effectLst>
                  <a:outerShdw blurRad="38100" dist="19050" dir="2700000" algn="tl" rotWithShape="0">
                    <a:schemeClr val="dk1">
                      <a:alpha val="40000"/>
                    </a:schemeClr>
                  </a:outerShdw>
                </a:effectLst>
              </a:rPr>
              <a:t>缺陷预测模型设计</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6967" y="1214695"/>
            <a:ext cx="3816424" cy="2809678"/>
          </a:xfrm>
          <a:prstGeom prst="rect">
            <a:avLst/>
          </a:prstGeom>
        </p:spPr>
      </p:pic>
    </p:spTree>
    <p:extLst>
      <p:ext uri="{BB962C8B-B14F-4D97-AF65-F5344CB8AC3E}">
        <p14:creationId xmlns:p14="http://schemas.microsoft.com/office/powerpoint/2010/main" val="2275164470"/>
      </p:ext>
    </p:extLst>
  </p:cSld>
  <p:clrMapOvr>
    <a:masterClrMapping/>
  </p:clrMapOvr>
  <p:transition spd="slow">
    <p:push dir="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a:solidFill>
                  <a:srgbClr val="005DA2"/>
                </a:solidFill>
                <a:latin typeface="微软雅黑" pitchFamily="34" charset="-122"/>
                <a:ea typeface="微软雅黑" pitchFamily="34" charset="-122"/>
              </a:rPr>
              <a:t>实验验证</a:t>
            </a:r>
          </a:p>
        </p:txBody>
      </p:sp>
      <p:sp>
        <p:nvSpPr>
          <p:cNvPr id="7" name="文本框 6"/>
          <p:cNvSpPr txBox="1"/>
          <p:nvPr/>
        </p:nvSpPr>
        <p:spPr>
          <a:xfrm>
            <a:off x="698381" y="1845618"/>
            <a:ext cx="11233248" cy="3785652"/>
          </a:xfrm>
          <a:prstGeom prst="rect">
            <a:avLst/>
          </a:prstGeom>
          <a:noFill/>
        </p:spPr>
        <p:txBody>
          <a:bodyPr wrap="square" rtlCol="0">
            <a:spAutoFit/>
          </a:bodyPr>
          <a:lstStyle/>
          <a:p>
            <a:pPr>
              <a:lnSpc>
                <a:spcPct val="150000"/>
              </a:lnSpc>
            </a:pPr>
            <a:r>
              <a:rPr lang="zh-CN" altLang="en-US" sz="2000" dirty="0" smtClean="0"/>
              <a:t>        本文设计了两个实验，一个实验用于分析在不同层次上进行研究对模型质量的影响，一个用于研究经验软件工程中的生态推理风险。</a:t>
            </a:r>
            <a:endParaRPr lang="en-US" altLang="zh-CN" sz="2000" dirty="0" smtClean="0"/>
          </a:p>
          <a:p>
            <a:pPr>
              <a:lnSpc>
                <a:spcPct val="150000"/>
              </a:lnSpc>
            </a:pPr>
            <a:r>
              <a:rPr lang="zh-CN" altLang="en-US" sz="2000" dirty="0" smtClean="0"/>
              <a:t>        对于第一个实验，本文使用之前介绍的方法设计</a:t>
            </a:r>
            <a:r>
              <a:rPr lang="zh-CN" altLang="en-US" sz="2000" dirty="0"/>
              <a:t>了两个模型，一个是基于聚合层次，对包数据进行分析和预测；一个是基于分解层次，对文件数据进行分析。同时，两个模型采用相同的特征设计、模型选择与评估标准</a:t>
            </a:r>
            <a:r>
              <a:rPr lang="zh-CN" altLang="en-US" sz="2000" dirty="0" smtClean="0"/>
              <a:t>。</a:t>
            </a:r>
            <a:endParaRPr lang="en-US" altLang="zh-CN" sz="2000" dirty="0" smtClean="0"/>
          </a:p>
          <a:p>
            <a:pPr>
              <a:lnSpc>
                <a:spcPct val="150000"/>
              </a:lnSpc>
            </a:pPr>
            <a:r>
              <a:rPr lang="en-US" altLang="zh-CN" sz="2000" dirty="0"/>
              <a:t> </a:t>
            </a:r>
            <a:r>
              <a:rPr lang="en-US" altLang="zh-CN" sz="2000" dirty="0" smtClean="0"/>
              <a:t>       </a:t>
            </a:r>
            <a:r>
              <a:rPr lang="zh-CN" altLang="en-US" sz="2000" dirty="0" smtClean="0"/>
              <a:t>对于第二个实验，本文先使用之前介绍的方法得当一个最优的聚合模型，然后使用该聚合模型的变量在分解层次上建立一个分解模型，比较两个对应模型的效果。</a:t>
            </a:r>
            <a:endParaRPr lang="en-US" altLang="zh-CN" sz="2000" dirty="0" smtClean="0"/>
          </a:p>
          <a:p>
            <a:pPr>
              <a:lnSpc>
                <a:spcPct val="150000"/>
              </a:lnSpc>
            </a:pPr>
            <a:r>
              <a:rPr lang="en-US" altLang="zh-CN" sz="2000" dirty="0"/>
              <a:t> </a:t>
            </a:r>
            <a:r>
              <a:rPr lang="en-US" altLang="zh-CN" sz="2000" dirty="0" smtClean="0"/>
              <a:t>       </a:t>
            </a:r>
            <a:endParaRPr lang="zh-CN" altLang="en-US" sz="2000" dirty="0"/>
          </a:p>
        </p:txBody>
      </p:sp>
      <p:sp>
        <p:nvSpPr>
          <p:cNvPr id="8" name="矩形 7"/>
          <p:cNvSpPr/>
          <p:nvPr/>
        </p:nvSpPr>
        <p:spPr>
          <a:xfrm>
            <a:off x="696803" y="953085"/>
            <a:ext cx="1620957" cy="523220"/>
          </a:xfrm>
          <a:prstGeom prst="rect">
            <a:avLst/>
          </a:prstGeom>
          <a:noFill/>
        </p:spPr>
        <p:txBody>
          <a:bodyPr wrap="none" lIns="91440" tIns="45720" rIns="91440" bIns="45720">
            <a:spAutoFit/>
          </a:bodyPr>
          <a:lstStyle/>
          <a:p>
            <a:pPr algn="ctr"/>
            <a:r>
              <a:rPr lang="zh-CN" altLang="en-US" sz="2800" b="0" cap="none" spc="0" dirty="0" smtClean="0">
                <a:ln w="0"/>
                <a:solidFill>
                  <a:schemeClr val="tx1"/>
                </a:solidFill>
                <a:effectLst>
                  <a:outerShdw blurRad="38100" dist="19050" dir="2700000" algn="tl" rotWithShape="0">
                    <a:schemeClr val="dk1">
                      <a:alpha val="40000"/>
                    </a:schemeClr>
                  </a:outerShdw>
                </a:effectLst>
              </a:rPr>
              <a:t>实验设计</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718353802"/>
      </p:ext>
    </p:extLst>
  </p:cSld>
  <p:clrMapOvr>
    <a:masterClrMapping/>
  </p:clrMapOvr>
  <p:transition spd="slow">
    <p:push dir="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246999" y="170270"/>
            <a:ext cx="1819728"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结果分析</a:t>
            </a:r>
            <a:endParaRPr lang="zh-CN" altLang="en-US" sz="2800" b="1" dirty="0">
              <a:solidFill>
                <a:srgbClr val="005DA2"/>
              </a:solidFill>
              <a:latin typeface="微软雅黑" pitchFamily="34" charset="-122"/>
              <a:ea typeface="微软雅黑" pitchFamily="34" charset="-122"/>
            </a:endParaRPr>
          </a:p>
        </p:txBody>
      </p:sp>
      <p:sp>
        <p:nvSpPr>
          <p:cNvPr id="9" name="文本框 8"/>
          <p:cNvSpPr txBox="1"/>
          <p:nvPr/>
        </p:nvSpPr>
        <p:spPr>
          <a:xfrm>
            <a:off x="3938935" y="2205658"/>
            <a:ext cx="7920880" cy="3785652"/>
          </a:xfrm>
          <a:prstGeom prst="rect">
            <a:avLst/>
          </a:prstGeom>
          <a:noFill/>
        </p:spPr>
        <p:txBody>
          <a:bodyPr wrap="square" rtlCol="0">
            <a:spAutoFit/>
          </a:bodyPr>
          <a:lstStyle/>
          <a:p>
            <a:pPr>
              <a:lnSpc>
                <a:spcPct val="150000"/>
              </a:lnSpc>
            </a:pPr>
            <a:r>
              <a:rPr lang="zh-CN" altLang="en-US" sz="2000" dirty="0" smtClean="0"/>
              <a:t>        </a:t>
            </a:r>
            <a:r>
              <a:rPr lang="zh-CN" altLang="en-US" sz="2000" dirty="0"/>
              <a:t>这个</a:t>
            </a:r>
            <a:r>
              <a:rPr lang="zh-CN" altLang="en-US" sz="2000" dirty="0" smtClean="0"/>
              <a:t>图展示了</a:t>
            </a:r>
            <a:r>
              <a:rPr lang="zh-CN" altLang="en-US" sz="2000" dirty="0"/>
              <a:t>在不同的类别比</a:t>
            </a:r>
            <a:r>
              <a:rPr lang="en-US" altLang="zh-CN" sz="2000" dirty="0"/>
              <a:t>(</a:t>
            </a:r>
            <a:r>
              <a:rPr lang="zh-CN" altLang="en-US" sz="2000" dirty="0"/>
              <a:t>正</a:t>
            </a:r>
            <a:r>
              <a:rPr lang="en-US" altLang="zh-CN" sz="2000" dirty="0"/>
              <a:t>/</a:t>
            </a:r>
            <a:r>
              <a:rPr lang="zh-CN" altLang="en-US" sz="2000" dirty="0"/>
              <a:t>负类数据的比例</a:t>
            </a:r>
            <a:r>
              <a:rPr lang="en-US" altLang="zh-CN" sz="2000" dirty="0" smtClean="0"/>
              <a:t>)</a:t>
            </a:r>
            <a:r>
              <a:rPr lang="zh-CN" altLang="en-US" sz="2000" dirty="0" smtClean="0"/>
              <a:t>的数据集中，两个模型的</a:t>
            </a:r>
            <a:r>
              <a:rPr lang="en-US" altLang="zh-CN" sz="2000" dirty="0" smtClean="0"/>
              <a:t>AUCROC</a:t>
            </a:r>
            <a:r>
              <a:rPr lang="zh-CN" altLang="en-US" sz="2000" dirty="0" smtClean="0"/>
              <a:t>和</a:t>
            </a:r>
            <a:r>
              <a:rPr lang="en-US" altLang="zh-CN" sz="2000" dirty="0" smtClean="0"/>
              <a:t>AUCCE</a:t>
            </a:r>
            <a:r>
              <a:rPr lang="zh-CN" altLang="en-US" sz="2000" dirty="0" smtClean="0"/>
              <a:t>值。</a:t>
            </a:r>
            <a:endParaRPr lang="en-US" altLang="zh-CN" sz="2000" dirty="0" smtClean="0"/>
          </a:p>
          <a:p>
            <a:pPr>
              <a:lnSpc>
                <a:spcPct val="150000"/>
              </a:lnSpc>
            </a:pPr>
            <a:r>
              <a:rPr lang="en-US" altLang="zh-CN" sz="2000" dirty="0"/>
              <a:t> </a:t>
            </a:r>
            <a:r>
              <a:rPr lang="en-US" altLang="zh-CN" sz="2000" dirty="0" smtClean="0"/>
              <a:t>       AUCROC</a:t>
            </a:r>
            <a:r>
              <a:rPr lang="zh-CN" altLang="en-US" sz="2000" dirty="0" smtClean="0"/>
              <a:t>值表示着模型的判别效果，越接近</a:t>
            </a:r>
            <a:r>
              <a:rPr lang="en-US" altLang="zh-CN" sz="2000" dirty="0" smtClean="0"/>
              <a:t>1</a:t>
            </a:r>
            <a:r>
              <a:rPr lang="zh-CN" altLang="en-US" sz="2000" dirty="0" smtClean="0"/>
              <a:t>说明模型对相应层次数据的判别效果越好。</a:t>
            </a:r>
            <a:endParaRPr lang="en-US" altLang="zh-CN" sz="2000" dirty="0" smtClean="0"/>
          </a:p>
          <a:p>
            <a:pPr>
              <a:lnSpc>
                <a:spcPct val="150000"/>
              </a:lnSpc>
            </a:pPr>
            <a:r>
              <a:rPr lang="en-US" altLang="zh-CN" sz="2000" dirty="0"/>
              <a:t> </a:t>
            </a:r>
            <a:r>
              <a:rPr lang="en-US" altLang="zh-CN" sz="2000" dirty="0" smtClean="0"/>
              <a:t>       AUCCE</a:t>
            </a:r>
            <a:r>
              <a:rPr lang="zh-CN" altLang="en-US" sz="2000" dirty="0" smtClean="0"/>
              <a:t>值表示着模型的成本收益，一个好的预测模型，不仅需要具有良好的判别效果，还需要在检查最少的代码行后识别最大数量的缺陷问题。</a:t>
            </a:r>
            <a:r>
              <a:rPr lang="en-US" altLang="zh-CN" sz="2000" dirty="0" smtClean="0"/>
              <a:t>AUCCE</a:t>
            </a:r>
            <a:r>
              <a:rPr lang="zh-CN" altLang="en-US" sz="2000" dirty="0" smtClean="0"/>
              <a:t>的值也是越接近</a:t>
            </a:r>
            <a:r>
              <a:rPr lang="en-US" altLang="zh-CN" sz="2000" dirty="0" smtClean="0"/>
              <a:t>1</a:t>
            </a:r>
            <a:r>
              <a:rPr lang="zh-CN" altLang="en-US" sz="2000" dirty="0" smtClean="0"/>
              <a:t>越好。</a:t>
            </a:r>
            <a:endParaRPr lang="en-US" altLang="zh-CN" sz="2000" dirty="0" smtClean="0"/>
          </a:p>
          <a:p>
            <a:pPr>
              <a:lnSpc>
                <a:spcPct val="150000"/>
              </a:lnSpc>
            </a:pPr>
            <a:endParaRPr lang="en-US" altLang="zh-CN" sz="2000" dirty="0" smtClean="0"/>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575" y="2205658"/>
            <a:ext cx="2858704" cy="2880320"/>
          </a:xfrm>
          <a:prstGeom prst="rect">
            <a:avLst/>
          </a:prstGeom>
        </p:spPr>
      </p:pic>
      <p:sp>
        <p:nvSpPr>
          <p:cNvPr id="8" name="矩形 7"/>
          <p:cNvSpPr/>
          <p:nvPr/>
        </p:nvSpPr>
        <p:spPr>
          <a:xfrm>
            <a:off x="3938935" y="1413570"/>
            <a:ext cx="1620958" cy="523220"/>
          </a:xfrm>
          <a:prstGeom prst="rect">
            <a:avLst/>
          </a:prstGeom>
          <a:noFill/>
        </p:spPr>
        <p:txBody>
          <a:bodyPr wrap="none" lIns="91440" tIns="45720" rIns="91440" bIns="45720">
            <a:spAutoFit/>
          </a:bodyPr>
          <a:lstStyle/>
          <a:p>
            <a:pPr algn="ctr"/>
            <a:r>
              <a:rPr lang="zh-CN" altLang="en-US" sz="2800" b="0" cap="none" spc="0" dirty="0" smtClean="0">
                <a:ln w="0"/>
                <a:solidFill>
                  <a:schemeClr val="tx1"/>
                </a:solidFill>
                <a:effectLst>
                  <a:outerShdw blurRad="38100" dist="19050" dir="2700000" algn="tl" rotWithShape="0">
                    <a:schemeClr val="dk1">
                      <a:alpha val="40000"/>
                    </a:schemeClr>
                  </a:outerShdw>
                </a:effectLst>
              </a:rPr>
              <a:t>参数说明</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
        <p:nvSpPr>
          <p:cNvPr id="3" name="矩形 2"/>
          <p:cNvSpPr/>
          <p:nvPr/>
        </p:nvSpPr>
        <p:spPr>
          <a:xfrm>
            <a:off x="230599" y="822697"/>
            <a:ext cx="3262432" cy="461665"/>
          </a:xfrm>
          <a:prstGeom prst="rect">
            <a:avLst/>
          </a:prstGeom>
        </p:spPr>
        <p:txBody>
          <a:bodyPr wrap="none">
            <a:spAutoFit/>
          </a:bodyPr>
          <a:lstStyle/>
          <a:p>
            <a:pPr algn="ctr"/>
            <a:r>
              <a:rPr lang="zh-CN" altLang="en-US" b="1" dirty="0">
                <a:latin typeface="微软雅黑" pitchFamily="34" charset="-122"/>
                <a:ea typeface="微软雅黑" pitchFamily="34" charset="-122"/>
              </a:rPr>
              <a:t>聚合对模型质量的影响</a:t>
            </a:r>
          </a:p>
        </p:txBody>
      </p:sp>
    </p:spTree>
    <p:extLst>
      <p:ext uri="{BB962C8B-B14F-4D97-AF65-F5344CB8AC3E}">
        <p14:creationId xmlns:p14="http://schemas.microsoft.com/office/powerpoint/2010/main" val="1614889405"/>
      </p:ext>
    </p:extLst>
  </p:cSld>
  <p:clrMapOvr>
    <a:masterClrMapping/>
  </p:clrMapOvr>
  <p:transition spd="slow">
    <p:push dir="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863139" y="1936789"/>
            <a:ext cx="11161240" cy="2400657"/>
          </a:xfrm>
          <a:prstGeom prst="rect">
            <a:avLst/>
          </a:prstGeom>
          <a:noFill/>
        </p:spPr>
        <p:txBody>
          <a:bodyPr wrap="square" rtlCol="0">
            <a:spAutoFit/>
          </a:bodyPr>
          <a:lstStyle/>
          <a:p>
            <a:pPr>
              <a:lnSpc>
                <a:spcPct val="150000"/>
              </a:lnSpc>
            </a:pPr>
            <a:r>
              <a:rPr lang="zh-CN" altLang="en-US" sz="2000" dirty="0" smtClean="0"/>
              <a:t>        通过上图，我们</a:t>
            </a:r>
            <a:r>
              <a:rPr lang="zh-CN" altLang="en-US" sz="2000" dirty="0"/>
              <a:t>可以</a:t>
            </a:r>
            <a:r>
              <a:rPr lang="zh-CN" altLang="en-US" sz="2000" dirty="0" smtClean="0"/>
              <a:t>看到，聚合模型判别效果</a:t>
            </a:r>
            <a:r>
              <a:rPr lang="zh-CN" altLang="en-US" sz="2000" dirty="0"/>
              <a:t>要比分解模型稍微好</a:t>
            </a:r>
            <a:r>
              <a:rPr lang="zh-CN" altLang="en-US" sz="2000" dirty="0" smtClean="0"/>
              <a:t>一些</a:t>
            </a:r>
            <a:r>
              <a:rPr lang="en-US" altLang="zh-CN" sz="2000" dirty="0" smtClean="0"/>
              <a:t>(AUCROC</a:t>
            </a:r>
            <a:r>
              <a:rPr lang="zh-CN" altLang="en-US" sz="2000" dirty="0" smtClean="0"/>
              <a:t>值普遍更大</a:t>
            </a:r>
            <a:r>
              <a:rPr lang="en-US" altLang="zh-CN" sz="2000" dirty="0" smtClean="0"/>
              <a:t>)</a:t>
            </a:r>
            <a:r>
              <a:rPr lang="zh-CN" altLang="en-US" sz="2000" dirty="0" smtClean="0"/>
              <a:t>，但是判定一个模型的好坏不能仅仅依靠判别的效果，还需要考虑到模型的成本效益</a:t>
            </a:r>
            <a:r>
              <a:rPr lang="en-US" altLang="zh-CN" sz="2000" dirty="0" smtClean="0"/>
              <a:t>(AUCEE)</a:t>
            </a:r>
            <a:r>
              <a:rPr lang="zh-CN" altLang="en-US" sz="2000" dirty="0" smtClean="0"/>
              <a:t>。因此，针对本次实验，分解模型要比聚合模型更优秀。</a:t>
            </a:r>
            <a:endParaRPr lang="en-US" altLang="zh-CN" sz="2000" dirty="0" smtClean="0"/>
          </a:p>
          <a:p>
            <a:pPr>
              <a:lnSpc>
                <a:spcPct val="150000"/>
              </a:lnSpc>
            </a:pPr>
            <a:r>
              <a:rPr lang="en-US" altLang="zh-CN" sz="2000" dirty="0" smtClean="0"/>
              <a:t>        </a:t>
            </a:r>
            <a:r>
              <a:rPr lang="zh-CN" altLang="en-US" sz="2000" dirty="0" smtClean="0"/>
              <a:t>但是在很多研究中，研究人员只专注于模型的判别效果，这就使得聚合模型看起来比它真实的情况更好。</a:t>
            </a:r>
            <a:endParaRPr lang="en-US" altLang="zh-CN" sz="2000" dirty="0" smtClean="0"/>
          </a:p>
        </p:txBody>
      </p:sp>
      <p:sp>
        <p:nvSpPr>
          <p:cNvPr id="8" name="矩形 7"/>
          <p:cNvSpPr/>
          <p:nvPr/>
        </p:nvSpPr>
        <p:spPr>
          <a:xfrm>
            <a:off x="770583" y="1053530"/>
            <a:ext cx="1620958" cy="523220"/>
          </a:xfrm>
          <a:prstGeom prst="rect">
            <a:avLst/>
          </a:prstGeom>
          <a:noFill/>
        </p:spPr>
        <p:txBody>
          <a:bodyPr wrap="none" lIns="91440" tIns="45720" rIns="91440" bIns="45720">
            <a:spAutoFit/>
          </a:bodyPr>
          <a:lstStyle/>
          <a:p>
            <a:pPr algn="ctr"/>
            <a:r>
              <a:rPr lang="zh-CN" altLang="en-US" sz="2800" b="0" cap="none" spc="0" dirty="0" smtClean="0">
                <a:ln w="0"/>
                <a:solidFill>
                  <a:schemeClr val="tx1"/>
                </a:solidFill>
                <a:effectLst>
                  <a:outerShdw blurRad="38100" dist="19050" dir="2700000" algn="tl" rotWithShape="0">
                    <a:schemeClr val="dk1">
                      <a:alpha val="40000"/>
                    </a:schemeClr>
                  </a:outerShdw>
                </a:effectLst>
              </a:rPr>
              <a:t>结果分析</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
        <p:nvSpPr>
          <p:cNvPr id="10" name="文本框 2"/>
          <p:cNvSpPr txBox="1"/>
          <p:nvPr/>
        </p:nvSpPr>
        <p:spPr>
          <a:xfrm>
            <a:off x="246999" y="170270"/>
            <a:ext cx="1819728"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结果分析</a:t>
            </a:r>
            <a:endParaRPr lang="zh-CN" altLang="en-US" sz="2800" b="1" dirty="0">
              <a:solidFill>
                <a:srgbClr val="005DA2"/>
              </a:solidFill>
              <a:latin typeface="微软雅黑" pitchFamily="34" charset="-122"/>
              <a:ea typeface="微软雅黑" pitchFamily="34" charset="-122"/>
            </a:endParaRPr>
          </a:p>
        </p:txBody>
      </p:sp>
    </p:spTree>
    <p:extLst>
      <p:ext uri="{BB962C8B-B14F-4D97-AF65-F5344CB8AC3E}">
        <p14:creationId xmlns:p14="http://schemas.microsoft.com/office/powerpoint/2010/main" val="1000494548"/>
      </p:ext>
    </p:extLst>
  </p:cSld>
  <p:clrMapOvr>
    <a:masterClrMapping/>
  </p:clrMapOvr>
  <p:transition spd="slow">
    <p:push dir="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0783" y="1485578"/>
            <a:ext cx="7325905" cy="2376264"/>
          </a:xfrm>
          <a:prstGeom prst="rect">
            <a:avLst/>
          </a:prstGeom>
        </p:spPr>
      </p:pic>
      <p:sp>
        <p:nvSpPr>
          <p:cNvPr id="7" name="文本框 6"/>
          <p:cNvSpPr txBox="1"/>
          <p:nvPr/>
        </p:nvSpPr>
        <p:spPr>
          <a:xfrm>
            <a:off x="1822969" y="4365898"/>
            <a:ext cx="10108853" cy="1938992"/>
          </a:xfrm>
          <a:prstGeom prst="rect">
            <a:avLst/>
          </a:prstGeom>
          <a:noFill/>
        </p:spPr>
        <p:txBody>
          <a:bodyPr wrap="square" rtlCol="0">
            <a:spAutoFit/>
          </a:bodyPr>
          <a:lstStyle/>
          <a:p>
            <a:pPr>
              <a:lnSpc>
                <a:spcPct val="150000"/>
              </a:lnSpc>
            </a:pPr>
            <a:r>
              <a:rPr lang="en-US" altLang="zh-CN" sz="2000" dirty="0" smtClean="0"/>
              <a:t>LS</a:t>
            </a:r>
            <a:r>
              <a:rPr lang="zh-CN" altLang="en-US" sz="2000" dirty="0" smtClean="0"/>
              <a:t>： 该</a:t>
            </a:r>
            <a:r>
              <a:rPr lang="zh-CN" altLang="en-US" sz="2000" dirty="0"/>
              <a:t>变量</a:t>
            </a:r>
            <a:r>
              <a:rPr lang="zh-CN" altLang="en-US" sz="2000" dirty="0" smtClean="0"/>
              <a:t>在聚合层次中的影响较大，在分解</a:t>
            </a:r>
            <a:r>
              <a:rPr lang="zh-CN" altLang="en-US" sz="2000" dirty="0"/>
              <a:t>层次</a:t>
            </a:r>
            <a:r>
              <a:rPr lang="zh-CN" altLang="en-US" sz="2000" dirty="0" smtClean="0"/>
              <a:t>中影响较小。</a:t>
            </a:r>
            <a:endParaRPr lang="en-US" altLang="zh-CN" sz="2000" dirty="0" smtClean="0"/>
          </a:p>
          <a:p>
            <a:pPr>
              <a:lnSpc>
                <a:spcPct val="150000"/>
              </a:lnSpc>
            </a:pPr>
            <a:r>
              <a:rPr lang="en-US" altLang="zh-CN" sz="2000" dirty="0" smtClean="0"/>
              <a:t>GS</a:t>
            </a:r>
            <a:r>
              <a:rPr lang="zh-CN" altLang="en-US" sz="2000" dirty="0"/>
              <a:t>：</a:t>
            </a:r>
            <a:r>
              <a:rPr lang="zh-CN" altLang="en-US" sz="2000" dirty="0" smtClean="0"/>
              <a:t>该</a:t>
            </a:r>
            <a:r>
              <a:rPr lang="zh-CN" altLang="en-US" sz="2000" dirty="0"/>
              <a:t>变量</a:t>
            </a:r>
            <a:r>
              <a:rPr lang="zh-CN" altLang="en-US" sz="2000" dirty="0" smtClean="0"/>
              <a:t>从分解层次到聚合层次，影响增加。</a:t>
            </a:r>
            <a:endParaRPr lang="en-US" altLang="zh-CN" sz="2000" dirty="0" smtClean="0"/>
          </a:p>
          <a:p>
            <a:pPr>
              <a:lnSpc>
                <a:spcPct val="150000"/>
              </a:lnSpc>
            </a:pPr>
            <a:r>
              <a:rPr lang="en-US" altLang="zh-CN" sz="2000" dirty="0" smtClean="0"/>
              <a:t>LS</a:t>
            </a:r>
            <a:r>
              <a:rPr lang="zh-CN" altLang="en-US" sz="2000" dirty="0" smtClean="0"/>
              <a:t>和</a:t>
            </a:r>
            <a:r>
              <a:rPr lang="en-US" altLang="zh-CN" sz="2000" dirty="0" smtClean="0"/>
              <a:t>GS</a:t>
            </a:r>
            <a:r>
              <a:rPr lang="zh-CN" altLang="en-US" sz="2000" dirty="0" smtClean="0"/>
              <a:t>都是在说明该变量在两个不同的层次中影响不同，即针对同一组数据，在不同层次上分析得到的模型的参数和统计推论都是不同的，即存在生态谬论。</a:t>
            </a:r>
            <a:endParaRPr lang="en-US" altLang="zh-CN" sz="2000" dirty="0"/>
          </a:p>
        </p:txBody>
      </p:sp>
      <p:sp>
        <p:nvSpPr>
          <p:cNvPr id="8" name="矩形 7"/>
          <p:cNvSpPr/>
          <p:nvPr/>
        </p:nvSpPr>
        <p:spPr>
          <a:xfrm>
            <a:off x="410543" y="809754"/>
            <a:ext cx="2339103" cy="461665"/>
          </a:xfrm>
          <a:prstGeom prst="rect">
            <a:avLst/>
          </a:prstGeom>
        </p:spPr>
        <p:txBody>
          <a:bodyPr wrap="none">
            <a:spAutoFit/>
          </a:bodyPr>
          <a:lstStyle/>
          <a:p>
            <a:pPr algn="ctr"/>
            <a:r>
              <a:rPr lang="zh-CN" altLang="en-US" b="1" dirty="0" smtClean="0">
                <a:latin typeface="微软雅黑" pitchFamily="34" charset="-122"/>
                <a:ea typeface="微软雅黑" pitchFamily="34" charset="-122"/>
              </a:rPr>
              <a:t>生态推理的风险</a:t>
            </a:r>
            <a:endParaRPr lang="zh-CN" altLang="en-US" b="1" dirty="0">
              <a:latin typeface="微软雅黑" pitchFamily="34" charset="-122"/>
              <a:ea typeface="微软雅黑" pitchFamily="34" charset="-122"/>
            </a:endParaRPr>
          </a:p>
        </p:txBody>
      </p:sp>
      <p:sp>
        <p:nvSpPr>
          <p:cNvPr id="10" name="矩形 9"/>
          <p:cNvSpPr/>
          <p:nvPr/>
        </p:nvSpPr>
        <p:spPr>
          <a:xfrm>
            <a:off x="796823" y="3861842"/>
            <a:ext cx="1620958" cy="523220"/>
          </a:xfrm>
          <a:prstGeom prst="rect">
            <a:avLst/>
          </a:prstGeom>
          <a:noFill/>
        </p:spPr>
        <p:txBody>
          <a:bodyPr wrap="none" lIns="91440" tIns="45720" rIns="91440" bIns="45720">
            <a:spAutoFit/>
          </a:bodyPr>
          <a:lstStyle/>
          <a:p>
            <a:pPr algn="ctr"/>
            <a:r>
              <a:rPr lang="zh-CN" altLang="en-US" sz="2800" b="0" cap="none" spc="0" dirty="0" smtClean="0">
                <a:ln w="0"/>
                <a:solidFill>
                  <a:schemeClr val="tx1"/>
                </a:solidFill>
                <a:effectLst>
                  <a:outerShdw blurRad="38100" dist="19050" dir="2700000" algn="tl" rotWithShape="0">
                    <a:schemeClr val="dk1">
                      <a:alpha val="40000"/>
                    </a:schemeClr>
                  </a:outerShdw>
                </a:effectLst>
              </a:rPr>
              <a:t>参数说明</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
        <p:nvSpPr>
          <p:cNvPr id="11" name="文本框 2"/>
          <p:cNvSpPr txBox="1"/>
          <p:nvPr/>
        </p:nvSpPr>
        <p:spPr>
          <a:xfrm>
            <a:off x="246999" y="170270"/>
            <a:ext cx="1819728"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结果分析</a:t>
            </a:r>
            <a:endParaRPr lang="zh-CN" altLang="en-US" sz="2800" b="1" dirty="0">
              <a:solidFill>
                <a:srgbClr val="005DA2"/>
              </a:solidFill>
              <a:latin typeface="微软雅黑" pitchFamily="34" charset="-122"/>
              <a:ea typeface="微软雅黑" pitchFamily="34" charset="-122"/>
            </a:endParaRPr>
          </a:p>
        </p:txBody>
      </p:sp>
    </p:spTree>
    <p:extLst>
      <p:ext uri="{BB962C8B-B14F-4D97-AF65-F5344CB8AC3E}">
        <p14:creationId xmlns:p14="http://schemas.microsoft.com/office/powerpoint/2010/main" val="188992999"/>
      </p:ext>
    </p:extLst>
  </p:cSld>
  <p:clrMapOvr>
    <a:masterClrMapping/>
  </p:clrMapOvr>
  <p:transition spd="slow">
    <p:push dir="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圆角矩形 30"/>
          <p:cNvSpPr/>
          <p:nvPr/>
        </p:nvSpPr>
        <p:spPr>
          <a:xfrm>
            <a:off x="4442991" y="1269554"/>
            <a:ext cx="513261"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r>
              <a:rPr lang="en-US" altLang="zh-CN" sz="3600" dirty="0">
                <a:latin typeface="+mj-lt"/>
                <a:ea typeface="Arial Unicode MS" panose="020B0604020202020204" pitchFamily="34" charset="-122"/>
                <a:cs typeface="Arial Unicode MS" panose="020B0604020202020204" pitchFamily="34" charset="-122"/>
              </a:rPr>
              <a:t>1</a:t>
            </a:r>
            <a:endParaRPr lang="zh-CN" altLang="en-US" sz="3600" dirty="0">
              <a:latin typeface="+mj-lt"/>
              <a:ea typeface="Arial Unicode MS" panose="020B0604020202020204" pitchFamily="34" charset="-122"/>
              <a:cs typeface="Arial Unicode MS" panose="020B0604020202020204" pitchFamily="34" charset="-122"/>
            </a:endParaRPr>
          </a:p>
        </p:txBody>
      </p:sp>
      <p:grpSp>
        <p:nvGrpSpPr>
          <p:cNvPr id="4" name="组合 3"/>
          <p:cNvGrpSpPr/>
          <p:nvPr/>
        </p:nvGrpSpPr>
        <p:grpSpPr>
          <a:xfrm>
            <a:off x="5325082" y="1269554"/>
            <a:ext cx="2664296" cy="511504"/>
            <a:chOff x="6339097" y="1573726"/>
            <a:chExt cx="3744416" cy="511504"/>
          </a:xfrm>
        </p:grpSpPr>
        <p:sp>
          <p:nvSpPr>
            <p:cNvPr id="17" name="圆角矩形 16"/>
            <p:cNvSpPr/>
            <p:nvPr/>
          </p:nvSpPr>
          <p:spPr>
            <a:xfrm>
              <a:off x="6339097" y="1573726"/>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32" name="矩形 31"/>
            <p:cNvSpPr/>
            <p:nvPr/>
          </p:nvSpPr>
          <p:spPr>
            <a:xfrm>
              <a:off x="7300410" y="1617390"/>
              <a:ext cx="1821608" cy="430928"/>
            </a:xfrm>
            <a:prstGeom prst="rect">
              <a:avLst/>
            </a:prstGeom>
          </p:spPr>
          <p:txBody>
            <a:bodyPr wrap="square" lIns="121960" tIns="60980" rIns="121960" bIns="60980">
              <a:spAutoFit/>
            </a:bodyPr>
            <a:lstStyle/>
            <a:p>
              <a:pPr>
                <a:defRPr/>
              </a:pPr>
              <a:r>
                <a:rPr lang="zh-CN" altLang="en-US" sz="2000" b="1" kern="1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作者简介</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33" name="圆角矩形 32"/>
          <p:cNvSpPr/>
          <p:nvPr/>
        </p:nvSpPr>
        <p:spPr>
          <a:xfrm>
            <a:off x="4442991" y="2106006"/>
            <a:ext cx="513261"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r>
              <a:rPr lang="en-US" altLang="zh-CN" sz="3600" dirty="0">
                <a:latin typeface="+mj-lt"/>
                <a:ea typeface="Arial Unicode MS" panose="020B0604020202020204" pitchFamily="34" charset="-122"/>
                <a:cs typeface="Arial Unicode MS" panose="020B0604020202020204" pitchFamily="34" charset="-122"/>
              </a:rPr>
              <a:t>2</a:t>
            </a:r>
            <a:endParaRPr lang="zh-CN" altLang="en-US" sz="3600" dirty="0">
              <a:latin typeface="+mj-lt"/>
              <a:ea typeface="Arial Unicode MS" panose="020B0604020202020204" pitchFamily="34" charset="-122"/>
              <a:cs typeface="Arial Unicode MS" panose="020B0604020202020204" pitchFamily="34" charset="-122"/>
            </a:endParaRPr>
          </a:p>
        </p:txBody>
      </p:sp>
      <p:grpSp>
        <p:nvGrpSpPr>
          <p:cNvPr id="5" name="组合 4"/>
          <p:cNvGrpSpPr/>
          <p:nvPr/>
        </p:nvGrpSpPr>
        <p:grpSpPr>
          <a:xfrm>
            <a:off x="5301184" y="2106006"/>
            <a:ext cx="2688194" cy="511504"/>
            <a:chOff x="6315199" y="2410178"/>
            <a:chExt cx="3744416" cy="511504"/>
          </a:xfrm>
        </p:grpSpPr>
        <p:sp>
          <p:nvSpPr>
            <p:cNvPr id="18" name="圆角矩形 17"/>
            <p:cNvSpPr/>
            <p:nvPr/>
          </p:nvSpPr>
          <p:spPr>
            <a:xfrm>
              <a:off x="6315199" y="2410178"/>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35" name="矩形 34"/>
            <p:cNvSpPr/>
            <p:nvPr/>
          </p:nvSpPr>
          <p:spPr>
            <a:xfrm>
              <a:off x="6922036" y="2450466"/>
              <a:ext cx="2563848" cy="430928"/>
            </a:xfrm>
            <a:prstGeom prst="rect">
              <a:avLst/>
            </a:prstGeom>
          </p:spPr>
          <p:txBody>
            <a:bodyPr wrap="square" lIns="121960" tIns="60980" rIns="121960" bIns="60980">
              <a:spAutoFit/>
            </a:bodyPr>
            <a:lstStyle/>
            <a:p>
              <a:pPr>
                <a:defRPr/>
              </a:pPr>
              <a:r>
                <a:rPr lang="zh-CN" altLang="en-US" sz="2000" b="1" kern="1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重要术语介绍</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36" name="圆角矩形 35"/>
          <p:cNvSpPr/>
          <p:nvPr/>
        </p:nvSpPr>
        <p:spPr>
          <a:xfrm>
            <a:off x="4442991" y="2991859"/>
            <a:ext cx="513261"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r>
              <a:rPr lang="en-US" altLang="zh-CN" sz="3600" dirty="0">
                <a:latin typeface="+mj-lt"/>
                <a:ea typeface="Arial Unicode MS" panose="020B0604020202020204" pitchFamily="34" charset="-122"/>
                <a:cs typeface="Arial Unicode MS" panose="020B0604020202020204" pitchFamily="34" charset="-122"/>
              </a:rPr>
              <a:t>3</a:t>
            </a:r>
            <a:endParaRPr lang="zh-CN" altLang="en-US" sz="3600" dirty="0">
              <a:latin typeface="+mj-lt"/>
              <a:ea typeface="Arial Unicode MS" panose="020B0604020202020204" pitchFamily="34" charset="-122"/>
              <a:cs typeface="Arial Unicode MS" panose="020B0604020202020204" pitchFamily="34" charset="-122"/>
            </a:endParaRPr>
          </a:p>
        </p:txBody>
      </p:sp>
      <p:grpSp>
        <p:nvGrpSpPr>
          <p:cNvPr id="6" name="组合 5"/>
          <p:cNvGrpSpPr/>
          <p:nvPr/>
        </p:nvGrpSpPr>
        <p:grpSpPr>
          <a:xfrm>
            <a:off x="5325082" y="2991859"/>
            <a:ext cx="2664296" cy="511504"/>
            <a:chOff x="6339097" y="3296031"/>
            <a:chExt cx="3744416" cy="511504"/>
          </a:xfrm>
        </p:grpSpPr>
        <p:sp>
          <p:nvSpPr>
            <p:cNvPr id="25" name="圆角矩形 24"/>
            <p:cNvSpPr/>
            <p:nvPr/>
          </p:nvSpPr>
          <p:spPr>
            <a:xfrm>
              <a:off x="6339097" y="3296031"/>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37" name="矩形 36"/>
            <p:cNvSpPr/>
            <p:nvPr/>
          </p:nvSpPr>
          <p:spPr>
            <a:xfrm>
              <a:off x="7283708" y="3340274"/>
              <a:ext cx="1821608" cy="430928"/>
            </a:xfrm>
            <a:prstGeom prst="rect">
              <a:avLst/>
            </a:prstGeom>
          </p:spPr>
          <p:txBody>
            <a:bodyPr wrap="square" lIns="121960" tIns="60980" rIns="121960" bIns="60980">
              <a:spAutoFit/>
            </a:bodyPr>
            <a:lstStyle/>
            <a:p>
              <a:pPr>
                <a:defRPr/>
              </a:pPr>
              <a:r>
                <a:rPr lang="zh-CN" altLang="en-US" sz="2000" b="1" kern="1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论文目标</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38" name="圆角矩形 37"/>
          <p:cNvSpPr/>
          <p:nvPr/>
        </p:nvSpPr>
        <p:spPr>
          <a:xfrm>
            <a:off x="4442991" y="3876731"/>
            <a:ext cx="513261"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r>
              <a:rPr lang="en-US" altLang="zh-CN" sz="3600" dirty="0">
                <a:latin typeface="+mj-lt"/>
                <a:ea typeface="Arial Unicode MS" panose="020B0604020202020204" pitchFamily="34" charset="-122"/>
                <a:cs typeface="Arial Unicode MS" panose="020B0604020202020204" pitchFamily="34" charset="-122"/>
              </a:rPr>
              <a:t>4</a:t>
            </a:r>
            <a:endParaRPr lang="zh-CN" altLang="en-US" sz="3600" dirty="0">
              <a:latin typeface="+mj-lt"/>
              <a:ea typeface="Arial Unicode MS" panose="020B0604020202020204" pitchFamily="34" charset="-122"/>
              <a:cs typeface="Arial Unicode MS" panose="020B0604020202020204" pitchFamily="34" charset="-122"/>
            </a:endParaRPr>
          </a:p>
        </p:txBody>
      </p:sp>
      <p:grpSp>
        <p:nvGrpSpPr>
          <p:cNvPr id="7" name="组合 6"/>
          <p:cNvGrpSpPr/>
          <p:nvPr/>
        </p:nvGrpSpPr>
        <p:grpSpPr>
          <a:xfrm>
            <a:off x="5325082" y="3876731"/>
            <a:ext cx="2664296" cy="511504"/>
            <a:chOff x="6339097" y="4180903"/>
            <a:chExt cx="3744416" cy="511504"/>
          </a:xfrm>
        </p:grpSpPr>
        <p:sp>
          <p:nvSpPr>
            <p:cNvPr id="21" name="圆角矩形 20"/>
            <p:cNvSpPr/>
            <p:nvPr/>
          </p:nvSpPr>
          <p:spPr>
            <a:xfrm>
              <a:off x="6339097" y="418090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39" name="矩形 38"/>
            <p:cNvSpPr/>
            <p:nvPr/>
          </p:nvSpPr>
          <p:spPr>
            <a:xfrm>
              <a:off x="7183035" y="4246170"/>
              <a:ext cx="1816867" cy="430928"/>
            </a:xfrm>
            <a:prstGeom prst="rect">
              <a:avLst/>
            </a:prstGeom>
          </p:spPr>
          <p:txBody>
            <a:bodyPr wrap="square" lIns="121960" tIns="60980" rIns="121960" bIns="60980">
              <a:spAutoFit/>
            </a:bodyPr>
            <a:lstStyle/>
            <a:p>
              <a:pPr>
                <a:defRPr/>
              </a:pPr>
              <a:r>
                <a:rPr lang="zh-CN" altLang="en-US" sz="2000" b="1" kern="1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理论分析</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19" name="圆角矩形 18"/>
          <p:cNvSpPr/>
          <p:nvPr/>
        </p:nvSpPr>
        <p:spPr>
          <a:xfrm>
            <a:off x="4443121" y="4753311"/>
            <a:ext cx="513261"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r>
              <a:rPr lang="en-US" altLang="zh-CN" sz="3600" dirty="0">
                <a:latin typeface="+mj-lt"/>
                <a:ea typeface="Arial Unicode MS" panose="020B0604020202020204" pitchFamily="34" charset="-122"/>
                <a:cs typeface="Arial Unicode MS" panose="020B0604020202020204" pitchFamily="34" charset="-122"/>
              </a:rPr>
              <a:t>5</a:t>
            </a:r>
            <a:endParaRPr lang="zh-CN" altLang="en-US" sz="3600" dirty="0">
              <a:latin typeface="+mj-lt"/>
              <a:ea typeface="Arial Unicode MS" panose="020B0604020202020204" pitchFamily="34" charset="-122"/>
              <a:cs typeface="Arial Unicode MS" panose="020B0604020202020204" pitchFamily="34" charset="-122"/>
            </a:endParaRPr>
          </a:p>
        </p:txBody>
      </p:sp>
      <p:grpSp>
        <p:nvGrpSpPr>
          <p:cNvPr id="8" name="组合 7"/>
          <p:cNvGrpSpPr/>
          <p:nvPr/>
        </p:nvGrpSpPr>
        <p:grpSpPr>
          <a:xfrm>
            <a:off x="5325082" y="4753311"/>
            <a:ext cx="2664296" cy="511504"/>
            <a:chOff x="6339097" y="5057483"/>
            <a:chExt cx="3744416" cy="511504"/>
          </a:xfrm>
        </p:grpSpPr>
        <p:sp>
          <p:nvSpPr>
            <p:cNvPr id="24" name="圆角矩形 23"/>
            <p:cNvSpPr/>
            <p:nvPr/>
          </p:nvSpPr>
          <p:spPr>
            <a:xfrm>
              <a:off x="6339097" y="505748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20" name="矩形 19"/>
            <p:cNvSpPr/>
            <p:nvPr/>
          </p:nvSpPr>
          <p:spPr>
            <a:xfrm>
              <a:off x="7183165" y="5092793"/>
              <a:ext cx="1816737" cy="430928"/>
            </a:xfrm>
            <a:prstGeom prst="rect">
              <a:avLst/>
            </a:prstGeom>
          </p:spPr>
          <p:txBody>
            <a:bodyPr wrap="square" lIns="121960" tIns="60980" rIns="121960" bIns="60980">
              <a:spAutoFit/>
            </a:bodyPr>
            <a:lstStyle/>
            <a:p>
              <a:pPr>
                <a:defRPr/>
              </a:pPr>
              <a:r>
                <a:rPr lang="zh-CN" altLang="en-US" sz="2000" b="1" kern="1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实验验证</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22" name="TextBox 21"/>
          <p:cNvSpPr txBox="1"/>
          <p:nvPr/>
        </p:nvSpPr>
        <p:spPr>
          <a:xfrm>
            <a:off x="194519" y="2219567"/>
            <a:ext cx="2808312" cy="1354243"/>
          </a:xfrm>
          <a:prstGeom prst="rect">
            <a:avLst/>
          </a:prstGeom>
          <a:noFill/>
        </p:spPr>
        <p:txBody>
          <a:bodyPr wrap="square" lIns="121948" tIns="60973" rIns="121948" bIns="60973">
            <a:spAutoFit/>
          </a:bodyPr>
          <a:lstStyle/>
          <a:p>
            <a:pPr algn="r">
              <a:defRPr/>
            </a:pPr>
            <a:r>
              <a:rPr lang="zh-CN" altLang="en-US" sz="4800" b="1" spc="200" dirty="0">
                <a:solidFill>
                  <a:srgbClr val="0070C0"/>
                </a:solidFill>
                <a:latin typeface="微软雅黑" pitchFamily="34" charset="-122"/>
                <a:ea typeface="微软雅黑" pitchFamily="34" charset="-122"/>
              </a:rPr>
              <a:t>目录 </a:t>
            </a:r>
            <a:endParaRPr lang="en-US" altLang="zh-CN" sz="4800" b="1" spc="200" dirty="0">
              <a:solidFill>
                <a:srgbClr val="0070C0"/>
              </a:solidFill>
              <a:latin typeface="微软雅黑" pitchFamily="34" charset="-122"/>
              <a:ea typeface="微软雅黑" pitchFamily="34" charset="-122"/>
            </a:endParaRPr>
          </a:p>
          <a:p>
            <a:pPr algn="r">
              <a:defRPr/>
            </a:pPr>
            <a:r>
              <a:rPr lang="en-US" altLang="zh-CN" sz="3200" b="1" spc="200" dirty="0">
                <a:solidFill>
                  <a:srgbClr val="0070C0"/>
                </a:solidFill>
                <a:latin typeface="微软雅黑" pitchFamily="34" charset="-122"/>
                <a:ea typeface="微软雅黑" pitchFamily="34" charset="-122"/>
              </a:rPr>
              <a:t>CONTENTS</a:t>
            </a:r>
            <a:endParaRPr lang="zh-CN" altLang="en-US" sz="3200" b="1" spc="200" dirty="0">
              <a:solidFill>
                <a:srgbClr val="0070C0"/>
              </a:solidFill>
              <a:latin typeface="微软雅黑" pitchFamily="34" charset="-122"/>
              <a:ea typeface="微软雅黑" pitchFamily="34" charset="-122"/>
            </a:endParaRPr>
          </a:p>
        </p:txBody>
      </p:sp>
      <p:sp>
        <p:nvSpPr>
          <p:cNvPr id="2" name="下箭头 1"/>
          <p:cNvSpPr/>
          <p:nvPr/>
        </p:nvSpPr>
        <p:spPr>
          <a:xfrm rot="16200000">
            <a:off x="3428791" y="2926037"/>
            <a:ext cx="576064" cy="679828"/>
          </a:xfrm>
          <a:prstGeom prst="down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25"/>
          <p:cNvSpPr/>
          <p:nvPr/>
        </p:nvSpPr>
        <p:spPr>
          <a:xfrm>
            <a:off x="8358208" y="2144142"/>
            <a:ext cx="513261"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r>
              <a:rPr lang="en-US" altLang="zh-CN" sz="3600" dirty="0" smtClean="0">
                <a:latin typeface="+mj-lt"/>
                <a:ea typeface="Arial Unicode MS" panose="020B0604020202020204" pitchFamily="34" charset="-122"/>
                <a:cs typeface="Arial Unicode MS" panose="020B0604020202020204" pitchFamily="34" charset="-122"/>
              </a:rPr>
              <a:t>7</a:t>
            </a:r>
            <a:endParaRPr lang="zh-CN" altLang="en-US" sz="3600" dirty="0">
              <a:latin typeface="+mj-lt"/>
              <a:ea typeface="Arial Unicode MS" panose="020B0604020202020204" pitchFamily="34" charset="-122"/>
              <a:cs typeface="Arial Unicode MS" panose="020B0604020202020204" pitchFamily="34" charset="-122"/>
            </a:endParaRPr>
          </a:p>
        </p:txBody>
      </p:sp>
      <p:grpSp>
        <p:nvGrpSpPr>
          <p:cNvPr id="27" name="组合 26"/>
          <p:cNvGrpSpPr/>
          <p:nvPr/>
        </p:nvGrpSpPr>
        <p:grpSpPr>
          <a:xfrm>
            <a:off x="9240169" y="2144142"/>
            <a:ext cx="2664426" cy="511504"/>
            <a:chOff x="6339097" y="5057483"/>
            <a:chExt cx="3744416" cy="511504"/>
          </a:xfrm>
        </p:grpSpPr>
        <p:sp>
          <p:nvSpPr>
            <p:cNvPr id="28" name="圆角矩形 27"/>
            <p:cNvSpPr/>
            <p:nvPr/>
          </p:nvSpPr>
          <p:spPr>
            <a:xfrm>
              <a:off x="6339097" y="505748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29" name="矩形 28"/>
            <p:cNvSpPr/>
            <p:nvPr/>
          </p:nvSpPr>
          <p:spPr>
            <a:xfrm>
              <a:off x="7640381" y="5097771"/>
              <a:ext cx="1108444" cy="430928"/>
            </a:xfrm>
            <a:prstGeom prst="rect">
              <a:avLst/>
            </a:prstGeom>
          </p:spPr>
          <p:txBody>
            <a:bodyPr wrap="square" lIns="121960" tIns="60980" rIns="121960" bIns="60980">
              <a:spAutoFit/>
            </a:bodyPr>
            <a:lstStyle/>
            <a:p>
              <a:pPr>
                <a:defRPr/>
              </a:pPr>
              <a:r>
                <a:rPr lang="zh-CN" altLang="en-US" sz="2000" b="1" kern="1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结论</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30" name="圆角矩形 29"/>
          <p:cNvSpPr/>
          <p:nvPr/>
        </p:nvSpPr>
        <p:spPr>
          <a:xfrm>
            <a:off x="8358208" y="3042479"/>
            <a:ext cx="513261"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r>
              <a:rPr lang="en-US" altLang="zh-CN" sz="3600" dirty="0" smtClean="0">
                <a:latin typeface="+mj-lt"/>
                <a:ea typeface="Arial Unicode MS" panose="020B0604020202020204" pitchFamily="34" charset="-122"/>
                <a:cs typeface="Arial Unicode MS" panose="020B0604020202020204" pitchFamily="34" charset="-122"/>
              </a:rPr>
              <a:t>8</a:t>
            </a:r>
            <a:endParaRPr lang="zh-CN" altLang="en-US" sz="3600" dirty="0">
              <a:latin typeface="+mj-lt"/>
              <a:ea typeface="Arial Unicode MS" panose="020B0604020202020204" pitchFamily="34" charset="-122"/>
              <a:cs typeface="Arial Unicode MS" panose="020B0604020202020204" pitchFamily="34" charset="-122"/>
            </a:endParaRPr>
          </a:p>
        </p:txBody>
      </p:sp>
      <p:grpSp>
        <p:nvGrpSpPr>
          <p:cNvPr id="34" name="组合 33"/>
          <p:cNvGrpSpPr/>
          <p:nvPr/>
        </p:nvGrpSpPr>
        <p:grpSpPr>
          <a:xfrm>
            <a:off x="9240169" y="3042479"/>
            <a:ext cx="2664426" cy="511504"/>
            <a:chOff x="6339097" y="5057483"/>
            <a:chExt cx="3744416" cy="511504"/>
          </a:xfrm>
        </p:grpSpPr>
        <p:sp>
          <p:nvSpPr>
            <p:cNvPr id="40" name="圆角矩形 39"/>
            <p:cNvSpPr/>
            <p:nvPr/>
          </p:nvSpPr>
          <p:spPr>
            <a:xfrm>
              <a:off x="6339097" y="505748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41" name="矩形 40"/>
            <p:cNvSpPr/>
            <p:nvPr/>
          </p:nvSpPr>
          <p:spPr>
            <a:xfrm>
              <a:off x="7640381" y="5097771"/>
              <a:ext cx="1108444" cy="430928"/>
            </a:xfrm>
            <a:prstGeom prst="rect">
              <a:avLst/>
            </a:prstGeom>
          </p:spPr>
          <p:txBody>
            <a:bodyPr wrap="square" lIns="121960" tIns="60980" rIns="121960" bIns="60980">
              <a:spAutoFit/>
            </a:bodyPr>
            <a:lstStyle/>
            <a:p>
              <a:pPr>
                <a:defRPr/>
              </a:pPr>
              <a:r>
                <a:rPr lang="zh-CN" altLang="en-US" sz="2000" b="1" kern="1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贡献</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42" name="圆角矩形 41"/>
          <p:cNvSpPr/>
          <p:nvPr/>
        </p:nvSpPr>
        <p:spPr>
          <a:xfrm>
            <a:off x="8358208" y="1269554"/>
            <a:ext cx="513261"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r>
              <a:rPr lang="en-US" altLang="zh-CN" sz="3600" dirty="0" smtClean="0">
                <a:latin typeface="+mj-lt"/>
                <a:ea typeface="Arial Unicode MS" panose="020B0604020202020204" pitchFamily="34" charset="-122"/>
                <a:cs typeface="Arial Unicode MS" panose="020B0604020202020204" pitchFamily="34" charset="-122"/>
              </a:rPr>
              <a:t>6</a:t>
            </a:r>
            <a:endParaRPr lang="zh-CN" altLang="en-US" sz="3600" dirty="0">
              <a:latin typeface="+mj-lt"/>
              <a:ea typeface="Arial Unicode MS" panose="020B0604020202020204" pitchFamily="34" charset="-122"/>
              <a:cs typeface="Arial Unicode MS" panose="020B0604020202020204" pitchFamily="34" charset="-122"/>
            </a:endParaRPr>
          </a:p>
        </p:txBody>
      </p:sp>
      <p:grpSp>
        <p:nvGrpSpPr>
          <p:cNvPr id="43" name="组合 42"/>
          <p:cNvGrpSpPr/>
          <p:nvPr/>
        </p:nvGrpSpPr>
        <p:grpSpPr>
          <a:xfrm>
            <a:off x="9240169" y="1269554"/>
            <a:ext cx="2664296" cy="511504"/>
            <a:chOff x="6339097" y="5057483"/>
            <a:chExt cx="3744416" cy="511504"/>
          </a:xfrm>
        </p:grpSpPr>
        <p:sp>
          <p:nvSpPr>
            <p:cNvPr id="44" name="圆角矩形 43"/>
            <p:cNvSpPr/>
            <p:nvPr/>
          </p:nvSpPr>
          <p:spPr>
            <a:xfrm>
              <a:off x="6339097" y="505748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45" name="矩形 44"/>
            <p:cNvSpPr/>
            <p:nvPr/>
          </p:nvSpPr>
          <p:spPr>
            <a:xfrm>
              <a:off x="7183165" y="5092793"/>
              <a:ext cx="1816737" cy="430928"/>
            </a:xfrm>
            <a:prstGeom prst="rect">
              <a:avLst/>
            </a:prstGeom>
          </p:spPr>
          <p:txBody>
            <a:bodyPr wrap="square" lIns="121960" tIns="60980" rIns="121960" bIns="60980">
              <a:spAutoFit/>
            </a:bodyPr>
            <a:lstStyle/>
            <a:p>
              <a:pPr>
                <a:defRPr/>
              </a:pPr>
              <a:r>
                <a:rPr lang="zh-CN" altLang="en-US" sz="2000" b="1" kern="1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结果分析</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46" name="圆角矩形 45"/>
          <p:cNvSpPr/>
          <p:nvPr/>
        </p:nvSpPr>
        <p:spPr>
          <a:xfrm>
            <a:off x="8358208" y="3879407"/>
            <a:ext cx="513261"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r>
              <a:rPr lang="en-US" altLang="zh-CN" sz="3600" dirty="0" smtClean="0">
                <a:latin typeface="+mj-lt"/>
                <a:ea typeface="Arial Unicode MS" panose="020B0604020202020204" pitchFamily="34" charset="-122"/>
                <a:cs typeface="Arial Unicode MS" panose="020B0604020202020204" pitchFamily="34" charset="-122"/>
              </a:rPr>
              <a:t>9</a:t>
            </a:r>
            <a:endParaRPr lang="zh-CN" altLang="en-US" sz="3600" dirty="0">
              <a:latin typeface="+mj-lt"/>
              <a:ea typeface="Arial Unicode MS" panose="020B0604020202020204" pitchFamily="34" charset="-122"/>
              <a:cs typeface="Arial Unicode MS" panose="020B0604020202020204" pitchFamily="34" charset="-122"/>
            </a:endParaRPr>
          </a:p>
        </p:txBody>
      </p:sp>
      <p:grpSp>
        <p:nvGrpSpPr>
          <p:cNvPr id="47" name="组合 46"/>
          <p:cNvGrpSpPr/>
          <p:nvPr/>
        </p:nvGrpSpPr>
        <p:grpSpPr>
          <a:xfrm>
            <a:off x="9240169" y="3879407"/>
            <a:ext cx="2664426" cy="511504"/>
            <a:chOff x="6339097" y="5057483"/>
            <a:chExt cx="3744416" cy="511504"/>
          </a:xfrm>
        </p:grpSpPr>
        <p:sp>
          <p:nvSpPr>
            <p:cNvPr id="48" name="圆角矩形 47"/>
            <p:cNvSpPr/>
            <p:nvPr/>
          </p:nvSpPr>
          <p:spPr>
            <a:xfrm>
              <a:off x="6339097" y="505748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49" name="矩形 48"/>
            <p:cNvSpPr/>
            <p:nvPr/>
          </p:nvSpPr>
          <p:spPr>
            <a:xfrm>
              <a:off x="7341538" y="5095095"/>
              <a:ext cx="1874223" cy="430928"/>
            </a:xfrm>
            <a:prstGeom prst="rect">
              <a:avLst/>
            </a:prstGeom>
          </p:spPr>
          <p:txBody>
            <a:bodyPr wrap="square" lIns="121960" tIns="60980" rIns="121960" bIns="60980">
              <a:spAutoFit/>
            </a:bodyPr>
            <a:lstStyle/>
            <a:p>
              <a:pPr>
                <a:defRPr/>
              </a:pPr>
              <a:r>
                <a:rPr lang="zh-CN" altLang="en-US" sz="2000" b="1" kern="1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借鉴之处</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
        <p:nvSpPr>
          <p:cNvPr id="50" name="圆角矩形 49"/>
          <p:cNvSpPr/>
          <p:nvPr/>
        </p:nvSpPr>
        <p:spPr>
          <a:xfrm>
            <a:off x="8358078" y="4753311"/>
            <a:ext cx="765433"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r>
              <a:rPr lang="en-US" altLang="zh-CN" sz="3600" dirty="0" smtClean="0">
                <a:latin typeface="+mj-lt"/>
                <a:ea typeface="Arial Unicode MS" panose="020B0604020202020204" pitchFamily="34" charset="-122"/>
                <a:cs typeface="Arial Unicode MS" panose="020B0604020202020204" pitchFamily="34" charset="-122"/>
              </a:rPr>
              <a:t>10</a:t>
            </a:r>
            <a:endParaRPr lang="zh-CN" altLang="en-US" sz="3600" dirty="0">
              <a:latin typeface="+mj-lt"/>
              <a:ea typeface="Arial Unicode MS" panose="020B0604020202020204" pitchFamily="34" charset="-122"/>
              <a:cs typeface="Arial Unicode MS" panose="020B0604020202020204" pitchFamily="34" charset="-122"/>
            </a:endParaRPr>
          </a:p>
        </p:txBody>
      </p:sp>
      <p:grpSp>
        <p:nvGrpSpPr>
          <p:cNvPr id="51" name="组合 50"/>
          <p:cNvGrpSpPr/>
          <p:nvPr/>
        </p:nvGrpSpPr>
        <p:grpSpPr>
          <a:xfrm>
            <a:off x="9240039" y="4753311"/>
            <a:ext cx="2664426" cy="511504"/>
            <a:chOff x="6339097" y="5057483"/>
            <a:chExt cx="3744416" cy="511504"/>
          </a:xfrm>
        </p:grpSpPr>
        <p:sp>
          <p:nvSpPr>
            <p:cNvPr id="52" name="圆角矩形 51"/>
            <p:cNvSpPr/>
            <p:nvPr/>
          </p:nvSpPr>
          <p:spPr>
            <a:xfrm>
              <a:off x="6339097" y="5057483"/>
              <a:ext cx="3744416" cy="511504"/>
            </a:xfrm>
            <a:prstGeom prst="roundRect">
              <a:avLst/>
            </a:prstGeom>
            <a:solidFill>
              <a:srgbClr val="0070C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60" tIns="60980" rIns="121960" bIns="60980" anchor="ctr"/>
            <a:lstStyle/>
            <a:p>
              <a:pPr algn="ctr">
                <a:defRPr/>
              </a:pPr>
              <a:endParaRPr lang="zh-CN" altLang="en-US" sz="3600" dirty="0">
                <a:latin typeface="+mj-lt"/>
                <a:ea typeface="Arial Unicode MS" panose="020B0604020202020204" pitchFamily="34" charset="-122"/>
                <a:cs typeface="Arial Unicode MS" panose="020B0604020202020204" pitchFamily="34" charset="-122"/>
              </a:endParaRPr>
            </a:p>
          </p:txBody>
        </p:sp>
        <p:sp>
          <p:nvSpPr>
            <p:cNvPr id="53" name="矩形 52"/>
            <p:cNvSpPr/>
            <p:nvPr/>
          </p:nvSpPr>
          <p:spPr>
            <a:xfrm>
              <a:off x="7673259" y="5123398"/>
              <a:ext cx="1060099" cy="430928"/>
            </a:xfrm>
            <a:prstGeom prst="rect">
              <a:avLst/>
            </a:prstGeom>
          </p:spPr>
          <p:txBody>
            <a:bodyPr wrap="square" lIns="121960" tIns="60980" rIns="121960" bIns="60980">
              <a:spAutoFit/>
            </a:bodyPr>
            <a:lstStyle/>
            <a:p>
              <a:pPr>
                <a:defRPr/>
              </a:pPr>
              <a:r>
                <a:rPr lang="zh-CN" altLang="en-US" sz="2000" b="1" kern="100" dirty="0" smtClean="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问题</a:t>
              </a:r>
              <a:endParaRPr lang="zh-CN" altLang="zh-CN" sz="2000" b="1" kern="100"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1242322063"/>
      </p:ext>
    </p:extLst>
  </p:cSld>
  <p:clrMapOvr>
    <a:masterClrMapping/>
  </p:clrMapOvr>
  <p:transition spd="slow" advClick="0" advTm="0">
    <p:randomBar dir="ver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554559" y="2080805"/>
            <a:ext cx="11161240" cy="2400657"/>
          </a:xfrm>
          <a:prstGeom prst="rect">
            <a:avLst/>
          </a:prstGeom>
          <a:noFill/>
        </p:spPr>
        <p:txBody>
          <a:bodyPr wrap="square" rtlCol="0">
            <a:spAutoFit/>
          </a:bodyPr>
          <a:lstStyle/>
          <a:p>
            <a:pPr>
              <a:lnSpc>
                <a:spcPct val="150000"/>
              </a:lnSpc>
            </a:pPr>
            <a:r>
              <a:rPr lang="zh-CN" altLang="en-US" sz="2000" dirty="0" smtClean="0"/>
              <a:t>        在本实验所得到的</a:t>
            </a:r>
            <a:r>
              <a:rPr lang="en-US" altLang="zh-CN" sz="2000" dirty="0" smtClean="0"/>
              <a:t>68</a:t>
            </a:r>
            <a:r>
              <a:rPr lang="zh-CN" altLang="en-US" sz="2000" dirty="0"/>
              <a:t>组</a:t>
            </a:r>
            <a:r>
              <a:rPr lang="zh-CN" altLang="en-US" sz="2000" dirty="0" smtClean="0"/>
              <a:t>模型的</a:t>
            </a:r>
            <a:r>
              <a:rPr lang="en-US" altLang="zh-CN" sz="2000" dirty="0" smtClean="0"/>
              <a:t>108</a:t>
            </a:r>
            <a:r>
              <a:rPr lang="zh-CN" altLang="en-US" sz="2000" dirty="0" smtClean="0"/>
              <a:t>个变量中，有</a:t>
            </a:r>
            <a:r>
              <a:rPr lang="en-US" altLang="zh-CN" sz="2000" dirty="0" smtClean="0"/>
              <a:t>28</a:t>
            </a:r>
            <a:r>
              <a:rPr lang="zh-CN" altLang="en-US" sz="2000" dirty="0" smtClean="0"/>
              <a:t>个</a:t>
            </a:r>
            <a:r>
              <a:rPr lang="en-US" altLang="zh-CN" sz="2000" dirty="0" smtClean="0"/>
              <a:t>GS</a:t>
            </a:r>
            <a:r>
              <a:rPr lang="zh-CN" altLang="en-US" sz="2000" dirty="0" smtClean="0"/>
              <a:t>变量和</a:t>
            </a:r>
            <a:r>
              <a:rPr lang="en-US" altLang="zh-CN" sz="2000" dirty="0" smtClean="0"/>
              <a:t>25</a:t>
            </a:r>
            <a:r>
              <a:rPr lang="zh-CN" altLang="en-US" sz="2000" dirty="0" smtClean="0"/>
              <a:t>个</a:t>
            </a:r>
            <a:r>
              <a:rPr lang="en-US" altLang="zh-CN" sz="2000" dirty="0" smtClean="0"/>
              <a:t>LS</a:t>
            </a:r>
            <a:r>
              <a:rPr lang="zh-CN" altLang="en-US" sz="2000" dirty="0" smtClean="0"/>
              <a:t>变量，将近一半的比例。</a:t>
            </a:r>
            <a:endParaRPr lang="en-US" altLang="zh-CN" sz="2000" dirty="0" smtClean="0"/>
          </a:p>
          <a:p>
            <a:pPr>
              <a:lnSpc>
                <a:spcPct val="150000"/>
              </a:lnSpc>
            </a:pPr>
            <a:r>
              <a:rPr lang="zh-CN" altLang="en-US" sz="2000" dirty="0" smtClean="0"/>
              <a:t>这说明在这</a:t>
            </a:r>
            <a:r>
              <a:rPr lang="en-US" altLang="zh-CN" sz="2000" dirty="0" smtClean="0"/>
              <a:t>68</a:t>
            </a:r>
            <a:r>
              <a:rPr lang="zh-CN" altLang="en-US" sz="2000" dirty="0" smtClean="0"/>
              <a:t>个对比实验中，大多数情况下，在聚合层次分析得到的模型参数和统计推论并不适用于分解层次。</a:t>
            </a:r>
            <a:endParaRPr lang="en-US" altLang="zh-CN" sz="2000" dirty="0" smtClean="0"/>
          </a:p>
          <a:p>
            <a:pPr>
              <a:lnSpc>
                <a:spcPct val="150000"/>
              </a:lnSpc>
            </a:pPr>
            <a:r>
              <a:rPr lang="zh-CN" altLang="en-US" sz="2000" dirty="0" smtClean="0"/>
              <a:t>        因此，作者得出以下结论：对聚合数据</a:t>
            </a:r>
            <a:r>
              <a:rPr lang="en-US" altLang="zh-CN" sz="2000" dirty="0" smtClean="0"/>
              <a:t>(</a:t>
            </a:r>
            <a:r>
              <a:rPr lang="zh-CN" altLang="en-US" sz="2000" dirty="0" smtClean="0"/>
              <a:t>比如包、模块</a:t>
            </a:r>
            <a:r>
              <a:rPr lang="en-US" altLang="zh-CN" sz="2000" dirty="0" smtClean="0"/>
              <a:t>)</a:t>
            </a:r>
            <a:r>
              <a:rPr lang="zh-CN" altLang="en-US" sz="2000" dirty="0" smtClean="0"/>
              <a:t>进行训练得到的模型、变量等信息可能并不适合直接使用到分解数据</a:t>
            </a:r>
            <a:r>
              <a:rPr lang="en-US" altLang="zh-CN" sz="2000" dirty="0" smtClean="0"/>
              <a:t>(</a:t>
            </a:r>
            <a:r>
              <a:rPr lang="zh-CN" altLang="en-US" sz="2000" dirty="0" smtClean="0"/>
              <a:t>比如文件</a:t>
            </a:r>
            <a:r>
              <a:rPr lang="en-US" altLang="zh-CN" sz="2000" dirty="0" smtClean="0"/>
              <a:t>)</a:t>
            </a:r>
            <a:r>
              <a:rPr lang="zh-CN" altLang="en-US" sz="2000" dirty="0" smtClean="0"/>
              <a:t>上，即</a:t>
            </a:r>
            <a:r>
              <a:rPr lang="zh-CN" altLang="en-US" sz="2000" dirty="0"/>
              <a:t>生态</a:t>
            </a:r>
            <a:r>
              <a:rPr lang="zh-CN" altLang="en-US" sz="2000" dirty="0" smtClean="0"/>
              <a:t>推理具有一定的风险。</a:t>
            </a:r>
            <a:endParaRPr lang="en-US" altLang="zh-CN" sz="2000" dirty="0" smtClean="0"/>
          </a:p>
        </p:txBody>
      </p:sp>
      <p:sp>
        <p:nvSpPr>
          <p:cNvPr id="7" name="矩形 6"/>
          <p:cNvSpPr/>
          <p:nvPr/>
        </p:nvSpPr>
        <p:spPr>
          <a:xfrm>
            <a:off x="626567" y="1125538"/>
            <a:ext cx="1620958" cy="523220"/>
          </a:xfrm>
          <a:prstGeom prst="rect">
            <a:avLst/>
          </a:prstGeom>
          <a:noFill/>
        </p:spPr>
        <p:txBody>
          <a:bodyPr wrap="none" lIns="91440" tIns="45720" rIns="91440" bIns="45720">
            <a:spAutoFit/>
          </a:bodyPr>
          <a:lstStyle/>
          <a:p>
            <a:pPr algn="ctr"/>
            <a:r>
              <a:rPr lang="zh-CN" altLang="en-US" sz="2800" b="0" cap="none" spc="0" dirty="0" smtClean="0">
                <a:ln w="0"/>
                <a:solidFill>
                  <a:schemeClr val="tx1"/>
                </a:solidFill>
                <a:effectLst>
                  <a:outerShdw blurRad="38100" dist="19050" dir="2700000" algn="tl" rotWithShape="0">
                    <a:schemeClr val="dk1">
                      <a:alpha val="40000"/>
                    </a:schemeClr>
                  </a:outerShdw>
                </a:effectLst>
              </a:rPr>
              <a:t>结果分析</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
        <p:nvSpPr>
          <p:cNvPr id="8" name="文本框 2"/>
          <p:cNvSpPr txBox="1"/>
          <p:nvPr/>
        </p:nvSpPr>
        <p:spPr>
          <a:xfrm>
            <a:off x="246999" y="170270"/>
            <a:ext cx="1819728"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结果分析</a:t>
            </a:r>
            <a:endParaRPr lang="zh-CN" altLang="en-US" sz="2800" b="1" dirty="0">
              <a:solidFill>
                <a:srgbClr val="005DA2"/>
              </a:solidFill>
              <a:latin typeface="微软雅黑" pitchFamily="34" charset="-122"/>
              <a:ea typeface="微软雅黑" pitchFamily="34" charset="-122"/>
            </a:endParaRPr>
          </a:p>
        </p:txBody>
      </p:sp>
    </p:spTree>
    <p:extLst>
      <p:ext uri="{BB962C8B-B14F-4D97-AF65-F5344CB8AC3E}">
        <p14:creationId xmlns:p14="http://schemas.microsoft.com/office/powerpoint/2010/main" val="2055255571"/>
      </p:ext>
    </p:extLst>
  </p:cSld>
  <p:clrMapOvr>
    <a:masterClrMapping/>
  </p:clrMapOvr>
  <p:transition spd="slow">
    <p:push dir="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698575" y="2205658"/>
            <a:ext cx="10657184" cy="1477328"/>
          </a:xfrm>
          <a:prstGeom prst="rect">
            <a:avLst/>
          </a:prstGeom>
          <a:noFill/>
        </p:spPr>
        <p:txBody>
          <a:bodyPr wrap="square" rtlCol="0">
            <a:spAutoFit/>
          </a:bodyPr>
          <a:lstStyle/>
          <a:p>
            <a:pPr>
              <a:lnSpc>
                <a:spcPct val="150000"/>
              </a:lnSpc>
            </a:pPr>
            <a:r>
              <a:rPr lang="zh-CN" altLang="en-US" sz="2000" dirty="0" smtClean="0"/>
              <a:t>        由于软件本质上是分层的，因此在进行经验软件研究的过程中，生态推理是难以避免的。我们需要做的并不是去避免进行生态推理，而是在进行生态推理充分考虑到发送生态谬论的可能性，去研究样本样本大小、分区、分类失衡对生态推理的影响。</a:t>
            </a:r>
            <a:endParaRPr lang="en-US" altLang="zh-CN" sz="2000" dirty="0" smtClean="0"/>
          </a:p>
        </p:txBody>
      </p:sp>
      <p:sp>
        <p:nvSpPr>
          <p:cNvPr id="8" name="文本框 2"/>
          <p:cNvSpPr txBox="1"/>
          <p:nvPr/>
        </p:nvSpPr>
        <p:spPr>
          <a:xfrm>
            <a:off x="246999" y="170270"/>
            <a:ext cx="1027640" cy="523220"/>
          </a:xfrm>
          <a:prstGeom prst="rect">
            <a:avLst/>
          </a:prstGeom>
          <a:noFill/>
        </p:spPr>
        <p:txBody>
          <a:bodyPr wrap="square" rtlCol="0">
            <a:spAutoFit/>
          </a:bodyPr>
          <a:lstStyle/>
          <a:p>
            <a:pPr algn="ctr"/>
            <a:r>
              <a:rPr lang="zh-CN" altLang="en-US" sz="2800" b="1" dirty="0">
                <a:solidFill>
                  <a:srgbClr val="005DA2"/>
                </a:solidFill>
                <a:latin typeface="微软雅黑" pitchFamily="34" charset="-122"/>
                <a:ea typeface="微软雅黑" pitchFamily="34" charset="-122"/>
              </a:rPr>
              <a:t>结论</a:t>
            </a:r>
          </a:p>
        </p:txBody>
      </p:sp>
    </p:spTree>
    <p:extLst>
      <p:ext uri="{BB962C8B-B14F-4D97-AF65-F5344CB8AC3E}">
        <p14:creationId xmlns:p14="http://schemas.microsoft.com/office/powerpoint/2010/main" val="4135998721"/>
      </p:ext>
    </p:extLst>
  </p:cSld>
  <p:clrMapOvr>
    <a:masterClrMapping/>
  </p:clrMapOvr>
  <p:transition spd="slow">
    <p:push dir="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246999" y="170270"/>
            <a:ext cx="1099648"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贡献</a:t>
            </a:r>
            <a:endParaRPr lang="zh-CN" altLang="en-US" sz="2800" b="1" dirty="0">
              <a:solidFill>
                <a:srgbClr val="005DA2"/>
              </a:solidFill>
              <a:latin typeface="微软雅黑" pitchFamily="34" charset="-122"/>
              <a:ea typeface="微软雅黑" pitchFamily="34" charset="-122"/>
            </a:endParaRPr>
          </a:p>
        </p:txBody>
      </p:sp>
      <p:sp>
        <p:nvSpPr>
          <p:cNvPr id="9" name="文本框 8"/>
          <p:cNvSpPr txBox="1"/>
          <p:nvPr/>
        </p:nvSpPr>
        <p:spPr>
          <a:xfrm>
            <a:off x="1346647" y="2205658"/>
            <a:ext cx="9910864" cy="1938992"/>
          </a:xfrm>
          <a:prstGeom prst="rect">
            <a:avLst/>
          </a:prstGeom>
          <a:noFill/>
        </p:spPr>
        <p:txBody>
          <a:bodyPr wrap="square" rtlCol="0">
            <a:spAutoFit/>
          </a:bodyPr>
          <a:lstStyle/>
          <a:p>
            <a:pPr>
              <a:lnSpc>
                <a:spcPct val="150000"/>
              </a:lnSpc>
            </a:pPr>
            <a:r>
              <a:rPr lang="zh-CN" altLang="en-US" sz="2000" dirty="0" smtClean="0"/>
              <a:t>本文的主要贡献有以下几点：</a:t>
            </a:r>
            <a:endParaRPr lang="en-US" altLang="zh-CN" sz="2000" dirty="0" smtClean="0"/>
          </a:p>
          <a:p>
            <a:pPr marL="457200" indent="-457200">
              <a:lnSpc>
                <a:spcPct val="150000"/>
              </a:lnSpc>
              <a:buFont typeface="Arial" panose="020B0604020202020204" pitchFamily="34" charset="0"/>
              <a:buChar char="•"/>
            </a:pPr>
            <a:r>
              <a:rPr lang="zh-CN" altLang="en-US" sz="2000" dirty="0" smtClean="0"/>
              <a:t>详细</a:t>
            </a:r>
            <a:r>
              <a:rPr lang="zh-CN" altLang="en-US" sz="2000" dirty="0"/>
              <a:t>介绍了生态学中生态推理和生态谬论的概念以及他们与软件工程之间的</a:t>
            </a:r>
            <a:r>
              <a:rPr lang="zh-CN" altLang="en-US" sz="2000" dirty="0" smtClean="0"/>
              <a:t>关系</a:t>
            </a:r>
            <a:endParaRPr lang="en-US" altLang="zh-CN" sz="2000" dirty="0"/>
          </a:p>
          <a:p>
            <a:pPr marL="457200" indent="-457200">
              <a:lnSpc>
                <a:spcPct val="150000"/>
              </a:lnSpc>
              <a:buFont typeface="Arial" panose="020B0604020202020204" pitchFamily="34" charset="0"/>
              <a:buChar char="•"/>
            </a:pPr>
            <a:r>
              <a:rPr lang="zh-CN" altLang="en-US" sz="2000" dirty="0" smtClean="0"/>
              <a:t>理论分析了</a:t>
            </a:r>
            <a:r>
              <a:rPr lang="zh-CN" altLang="en-US" sz="2000" dirty="0"/>
              <a:t>几种会引起生态谬论的</a:t>
            </a:r>
            <a:r>
              <a:rPr lang="zh-CN" altLang="en-US" sz="2000" dirty="0" smtClean="0"/>
              <a:t>因素</a:t>
            </a:r>
            <a:endParaRPr lang="en-US" altLang="zh-CN" sz="2000" dirty="0" smtClean="0"/>
          </a:p>
          <a:p>
            <a:pPr marL="457200" indent="-457200">
              <a:lnSpc>
                <a:spcPct val="150000"/>
              </a:lnSpc>
              <a:buFont typeface="Arial" panose="020B0604020202020204" pitchFamily="34" charset="0"/>
              <a:buChar char="•"/>
            </a:pPr>
            <a:r>
              <a:rPr lang="zh-CN" altLang="en-US" sz="2000" dirty="0" smtClean="0"/>
              <a:t>通过实验证明了在经验软件工程研究中进行生态推理的风险</a:t>
            </a:r>
            <a:endParaRPr lang="zh-CN" altLang="en-US" sz="2000" dirty="0"/>
          </a:p>
        </p:txBody>
      </p:sp>
    </p:spTree>
    <p:extLst>
      <p:ext uri="{BB962C8B-B14F-4D97-AF65-F5344CB8AC3E}">
        <p14:creationId xmlns:p14="http://schemas.microsoft.com/office/powerpoint/2010/main" val="3954851527"/>
      </p:ext>
    </p:extLst>
  </p:cSld>
  <p:clrMapOvr>
    <a:masterClrMapping/>
  </p:clrMapOvr>
  <p:transition spd="slow">
    <p:push dir="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246999" y="170270"/>
            <a:ext cx="1747720"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借鉴之处</a:t>
            </a:r>
            <a:endParaRPr lang="zh-CN" altLang="en-US" sz="2800" b="1" dirty="0">
              <a:solidFill>
                <a:srgbClr val="005DA2"/>
              </a:solidFill>
              <a:latin typeface="微软雅黑" pitchFamily="34" charset="-122"/>
              <a:ea typeface="微软雅黑" pitchFamily="34" charset="-122"/>
            </a:endParaRPr>
          </a:p>
        </p:txBody>
      </p:sp>
      <p:sp>
        <p:nvSpPr>
          <p:cNvPr id="9" name="文本框 8"/>
          <p:cNvSpPr txBox="1"/>
          <p:nvPr/>
        </p:nvSpPr>
        <p:spPr>
          <a:xfrm>
            <a:off x="1179747" y="1989634"/>
            <a:ext cx="9910864" cy="1477328"/>
          </a:xfrm>
          <a:prstGeom prst="rect">
            <a:avLst/>
          </a:prstGeom>
          <a:noFill/>
        </p:spPr>
        <p:txBody>
          <a:bodyPr wrap="square" rtlCol="0">
            <a:spAutoFit/>
          </a:bodyPr>
          <a:lstStyle/>
          <a:p>
            <a:pPr>
              <a:lnSpc>
                <a:spcPct val="150000"/>
              </a:lnSpc>
            </a:pPr>
            <a:r>
              <a:rPr lang="zh-CN" altLang="en-US" sz="2000" dirty="0" smtClean="0"/>
              <a:t>        生态推理本是社会学的一项研究内容，被本文作者应用到了经验软件工程的研究内容之中，并根据其在社会学中的研究成果来推测与证明经验软件工程研究过程中存在的问题。</a:t>
            </a:r>
            <a:endParaRPr lang="en-US" altLang="zh-CN" sz="2000" dirty="0" smtClean="0"/>
          </a:p>
        </p:txBody>
      </p:sp>
      <p:sp>
        <p:nvSpPr>
          <p:cNvPr id="7" name="矩形 6"/>
          <p:cNvSpPr/>
          <p:nvPr/>
        </p:nvSpPr>
        <p:spPr>
          <a:xfrm>
            <a:off x="536168" y="1166309"/>
            <a:ext cx="1620958" cy="523220"/>
          </a:xfrm>
          <a:prstGeom prst="rect">
            <a:avLst/>
          </a:prstGeom>
          <a:noFill/>
        </p:spPr>
        <p:txBody>
          <a:bodyPr wrap="none" lIns="91440" tIns="45720" rIns="91440" bIns="45720">
            <a:spAutoFit/>
          </a:bodyPr>
          <a:lstStyle/>
          <a:p>
            <a:pPr algn="ctr"/>
            <a:r>
              <a:rPr lang="zh-CN" altLang="en-US" sz="2800" b="0" cap="none" spc="0" dirty="0" smtClean="0">
                <a:ln w="0"/>
                <a:solidFill>
                  <a:schemeClr val="tx1"/>
                </a:solidFill>
                <a:effectLst>
                  <a:outerShdw blurRad="38100" dist="19050" dir="2700000" algn="tl" rotWithShape="0">
                    <a:schemeClr val="dk1">
                      <a:alpha val="40000"/>
                    </a:schemeClr>
                  </a:outerShdw>
                </a:effectLst>
              </a:rPr>
              <a:t>知识迁移</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
        <p:nvSpPr>
          <p:cNvPr id="8" name="文本框 7"/>
          <p:cNvSpPr txBox="1"/>
          <p:nvPr/>
        </p:nvSpPr>
        <p:spPr>
          <a:xfrm>
            <a:off x="1179747" y="4590392"/>
            <a:ext cx="9910864" cy="1477328"/>
          </a:xfrm>
          <a:prstGeom prst="rect">
            <a:avLst/>
          </a:prstGeom>
          <a:noFill/>
        </p:spPr>
        <p:txBody>
          <a:bodyPr wrap="square" rtlCol="0">
            <a:spAutoFit/>
          </a:bodyPr>
          <a:lstStyle/>
          <a:p>
            <a:pPr>
              <a:lnSpc>
                <a:spcPct val="150000"/>
              </a:lnSpc>
            </a:pPr>
            <a:r>
              <a:rPr lang="zh-CN" altLang="en-US" sz="2000" dirty="0" smtClean="0"/>
              <a:t>        在第二个实验中，作者先是在聚合层次上进行分析得到一个</a:t>
            </a:r>
            <a:r>
              <a:rPr lang="zh-CN" altLang="en-US" sz="2000" b="1" dirty="0" smtClean="0"/>
              <a:t>最优</a:t>
            </a:r>
            <a:r>
              <a:rPr lang="zh-CN" altLang="en-US" sz="2000" dirty="0" smtClean="0"/>
              <a:t>的聚合模型，</a:t>
            </a:r>
            <a:r>
              <a:rPr lang="zh-CN" altLang="en-US" sz="2000" dirty="0"/>
              <a:t>然后使用该聚合模型的变量在分解层次上建立一个分解模型</a:t>
            </a:r>
            <a:r>
              <a:rPr lang="zh-CN" altLang="en-US" sz="2000" dirty="0" smtClean="0"/>
              <a:t>。巧妙的证明了在聚合层次分析得到的参数和统计推论并不一定适应于分解层次。</a:t>
            </a:r>
            <a:endParaRPr lang="en-US" altLang="zh-CN" sz="2000" dirty="0" smtClean="0"/>
          </a:p>
        </p:txBody>
      </p:sp>
      <p:sp>
        <p:nvSpPr>
          <p:cNvPr id="10" name="矩形 9"/>
          <p:cNvSpPr/>
          <p:nvPr/>
        </p:nvSpPr>
        <p:spPr>
          <a:xfrm>
            <a:off x="808037" y="3767067"/>
            <a:ext cx="2698175" cy="523220"/>
          </a:xfrm>
          <a:prstGeom prst="rect">
            <a:avLst/>
          </a:prstGeom>
          <a:noFill/>
        </p:spPr>
        <p:txBody>
          <a:bodyPr wrap="none" lIns="91440" tIns="45720" rIns="91440" bIns="45720">
            <a:spAutoFit/>
          </a:bodyPr>
          <a:lstStyle/>
          <a:p>
            <a:pPr algn="ctr"/>
            <a:r>
              <a:rPr lang="zh-CN" altLang="en-US" sz="2800" dirty="0">
                <a:ln w="0"/>
                <a:effectLst>
                  <a:outerShdw blurRad="38100" dist="19050" dir="2700000" algn="tl" rotWithShape="0">
                    <a:schemeClr val="dk1">
                      <a:alpha val="40000"/>
                    </a:schemeClr>
                  </a:outerShdw>
                </a:effectLst>
              </a:rPr>
              <a:t>巧妙</a:t>
            </a:r>
            <a:r>
              <a:rPr lang="zh-CN" altLang="en-US" sz="2800" b="0" cap="none" spc="0" dirty="0" smtClean="0">
                <a:ln w="0"/>
                <a:solidFill>
                  <a:schemeClr val="tx1"/>
                </a:solidFill>
                <a:effectLst>
                  <a:outerShdw blurRad="38100" dist="19050" dir="2700000" algn="tl" rotWithShape="0">
                    <a:schemeClr val="dk1">
                      <a:alpha val="40000"/>
                    </a:schemeClr>
                  </a:outerShdw>
                </a:effectLst>
              </a:rPr>
              <a:t>的实验设计</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54123190"/>
      </p:ext>
    </p:extLst>
  </p:cSld>
  <p:clrMapOvr>
    <a:masterClrMapping/>
  </p:clrMapOvr>
  <p:transition spd="slow">
    <p:push dir="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246999" y="170270"/>
            <a:ext cx="932748"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问题</a:t>
            </a:r>
            <a:endParaRPr lang="zh-CN" altLang="en-US" sz="2800" b="1" dirty="0">
              <a:solidFill>
                <a:srgbClr val="005DA2"/>
              </a:solidFill>
              <a:latin typeface="微软雅黑" pitchFamily="34" charset="-122"/>
              <a:ea typeface="微软雅黑" pitchFamily="34" charset="-122"/>
            </a:endParaRPr>
          </a:p>
        </p:txBody>
      </p:sp>
      <p:sp>
        <p:nvSpPr>
          <p:cNvPr id="9" name="文本框 8"/>
          <p:cNvSpPr txBox="1"/>
          <p:nvPr/>
        </p:nvSpPr>
        <p:spPr>
          <a:xfrm>
            <a:off x="1179747" y="1053530"/>
            <a:ext cx="9910864" cy="5170646"/>
          </a:xfrm>
          <a:prstGeom prst="rect">
            <a:avLst/>
          </a:prstGeom>
          <a:noFill/>
        </p:spPr>
        <p:txBody>
          <a:bodyPr wrap="square" rtlCol="0">
            <a:spAutoFit/>
          </a:bodyPr>
          <a:lstStyle/>
          <a:p>
            <a:pPr>
              <a:lnSpc>
                <a:spcPct val="150000"/>
              </a:lnSpc>
            </a:pPr>
            <a:r>
              <a:rPr lang="zh-CN" altLang="en-US" sz="2000" dirty="0" smtClean="0"/>
              <a:t>        </a:t>
            </a:r>
            <a:r>
              <a:rPr lang="zh-CN" altLang="en-US" sz="2000" dirty="0" smtClean="0"/>
              <a:t>本文想要说明的是，在经验软件工程的研究过程中，进行生态推理是具有风险的，即在某个层次上分析得到的规律并不一定适用于其他层次。</a:t>
            </a:r>
            <a:endParaRPr lang="en-US" altLang="zh-CN" sz="2000" dirty="0" smtClean="0"/>
          </a:p>
          <a:p>
            <a:pPr>
              <a:lnSpc>
                <a:spcPct val="150000"/>
              </a:lnSpc>
            </a:pPr>
            <a:r>
              <a:rPr lang="en-US" altLang="zh-CN" sz="2000" dirty="0"/>
              <a:t> </a:t>
            </a:r>
            <a:r>
              <a:rPr lang="en-US" altLang="zh-CN" sz="2000" dirty="0" smtClean="0"/>
              <a:t>       </a:t>
            </a:r>
            <a:r>
              <a:rPr lang="zh-CN" altLang="en-US" sz="2000" dirty="0" smtClean="0"/>
              <a:t>对于这个观点，我是支持的，但是，我觉得本文的理论分析和实验验证都不具有说服性。</a:t>
            </a:r>
            <a:endParaRPr lang="en-US" altLang="zh-CN" sz="2000" dirty="0" smtClean="0"/>
          </a:p>
          <a:p>
            <a:pPr>
              <a:lnSpc>
                <a:spcPct val="150000"/>
              </a:lnSpc>
            </a:pPr>
            <a:r>
              <a:rPr lang="en-US" altLang="zh-CN" sz="2000" dirty="0"/>
              <a:t> </a:t>
            </a:r>
            <a:r>
              <a:rPr lang="en-US" altLang="zh-CN" sz="2000" dirty="0" smtClean="0"/>
              <a:t>       </a:t>
            </a:r>
            <a:r>
              <a:rPr lang="zh-CN" altLang="en-US" sz="2000" dirty="0" smtClean="0"/>
              <a:t>个人认为想要证明生态推理存在风险，首先要保证前提是成立的，即在某个层次上分析得到的规律必须是正确的。</a:t>
            </a:r>
            <a:endParaRPr lang="en-US" altLang="zh-CN" sz="2000" dirty="0" smtClean="0"/>
          </a:p>
          <a:p>
            <a:pPr>
              <a:lnSpc>
                <a:spcPct val="150000"/>
              </a:lnSpc>
            </a:pPr>
            <a:r>
              <a:rPr lang="en-US" altLang="zh-CN" sz="2000" dirty="0"/>
              <a:t> </a:t>
            </a:r>
            <a:r>
              <a:rPr lang="en-US" altLang="zh-CN" sz="2000" dirty="0" smtClean="0"/>
              <a:t>       </a:t>
            </a:r>
            <a:r>
              <a:rPr lang="zh-CN" altLang="en-US" sz="2000" dirty="0" smtClean="0"/>
              <a:t>而本文所做的理论分析</a:t>
            </a:r>
            <a:r>
              <a:rPr lang="en-US" altLang="zh-CN" sz="2000" dirty="0" smtClean="0"/>
              <a:t>(</a:t>
            </a:r>
            <a:r>
              <a:rPr lang="zh-CN" altLang="en-US" sz="2000" dirty="0" smtClean="0"/>
              <a:t>分区</a:t>
            </a:r>
            <a:r>
              <a:rPr lang="zh-CN" altLang="en-US" sz="2000" dirty="0"/>
              <a:t>、样本量、分类</a:t>
            </a:r>
            <a:r>
              <a:rPr lang="zh-CN" altLang="en-US" sz="2000" dirty="0" smtClean="0"/>
              <a:t>失衡</a:t>
            </a:r>
            <a:r>
              <a:rPr lang="en-US" altLang="zh-CN" sz="2000" dirty="0" smtClean="0"/>
              <a:t>)</a:t>
            </a:r>
            <a:r>
              <a:rPr lang="zh-CN" altLang="en-US" sz="2000" dirty="0" smtClean="0"/>
              <a:t>，更像是导致模型不正确</a:t>
            </a:r>
            <a:r>
              <a:rPr lang="en-US" altLang="zh-CN" sz="2000" dirty="0" smtClean="0"/>
              <a:t>(</a:t>
            </a:r>
            <a:r>
              <a:rPr lang="zh-CN" altLang="en-US" sz="2000" dirty="0" smtClean="0"/>
              <a:t>效果不好</a:t>
            </a:r>
            <a:r>
              <a:rPr lang="en-US" altLang="zh-CN" sz="2000" dirty="0" smtClean="0"/>
              <a:t>)</a:t>
            </a:r>
            <a:r>
              <a:rPr lang="zh-CN" altLang="en-US" sz="2000" dirty="0" smtClean="0"/>
              <a:t>的因素，而不是</a:t>
            </a:r>
            <a:r>
              <a:rPr lang="zh-CN" altLang="en-US" sz="2000" dirty="0"/>
              <a:t>会产生生态推理风险的</a:t>
            </a:r>
            <a:r>
              <a:rPr lang="zh-CN" altLang="en-US" sz="2000" dirty="0" smtClean="0"/>
              <a:t>因素。</a:t>
            </a:r>
            <a:endParaRPr lang="en-US" altLang="zh-CN" sz="2000" dirty="0" smtClean="0"/>
          </a:p>
          <a:p>
            <a:pPr>
              <a:lnSpc>
                <a:spcPct val="150000"/>
              </a:lnSpc>
            </a:pPr>
            <a:r>
              <a:rPr lang="en-US" altLang="zh-CN" sz="2000" dirty="0"/>
              <a:t> </a:t>
            </a:r>
            <a:r>
              <a:rPr lang="en-US" altLang="zh-CN" sz="2000" dirty="0" smtClean="0"/>
              <a:t>       </a:t>
            </a:r>
            <a:r>
              <a:rPr lang="zh-CN" altLang="en-US" sz="2000" dirty="0" smtClean="0"/>
              <a:t>还有本文的第二个实验，如果假设模型都是有效的，那么确实可以得到生态推理的风险确实是存在的</a:t>
            </a:r>
            <a:r>
              <a:rPr lang="zh-CN" altLang="en-US" sz="2000" smtClean="0"/>
              <a:t>结论。但是</a:t>
            </a:r>
            <a:r>
              <a:rPr lang="zh-CN" altLang="en-US" sz="2000" dirty="0" smtClean="0"/>
              <a:t>本文并没有说明这些对比模型的</a:t>
            </a:r>
            <a:r>
              <a:rPr lang="zh-CN" altLang="en-US" sz="2000" smtClean="0"/>
              <a:t>效果，所以假设是否成立也无从得知，并不能让人信服。</a:t>
            </a:r>
            <a:endParaRPr lang="en-US" altLang="zh-CN" sz="2000" dirty="0" smtClean="0"/>
          </a:p>
        </p:txBody>
      </p:sp>
    </p:spTree>
    <p:extLst>
      <p:ext uri="{BB962C8B-B14F-4D97-AF65-F5344CB8AC3E}">
        <p14:creationId xmlns:p14="http://schemas.microsoft.com/office/powerpoint/2010/main" val="1587128345"/>
      </p:ext>
    </p:extLst>
  </p:cSld>
  <p:clrMapOvr>
    <a:masterClrMapping/>
  </p:clrMapOvr>
  <p:transition spd="slow">
    <p:push dir="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p:cNvPicPr>
            <a:picLocks noChangeAspect="1"/>
          </p:cNvPicPr>
          <p:nvPr/>
        </p:nvPicPr>
        <p:blipFill rotWithShape="1">
          <a:blip r:embed="rId5">
            <a:extLst>
              <a:ext uri="{28A0092B-C50C-407E-A947-70E740481C1C}">
                <a14:useLocalDpi xmlns:a14="http://schemas.microsoft.com/office/drawing/2010/main" val="0"/>
              </a:ext>
            </a:extLst>
          </a:blip>
          <a:srcRect t="5435" b="19587"/>
          <a:stretch/>
        </p:blipFill>
        <p:spPr>
          <a:xfrm>
            <a:off x="0" y="1"/>
            <a:ext cx="12198350" cy="6859588"/>
          </a:xfrm>
          <a:prstGeom prst="rect">
            <a:avLst/>
          </a:prstGeom>
        </p:spPr>
      </p:pic>
      <p:pic>
        <p:nvPicPr>
          <p:cNvPr id="25" name="温馨、背景音乐 - 梦.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93385" y="-675612"/>
            <a:ext cx="609996" cy="609741"/>
          </a:xfrm>
          <a:prstGeom prst="rect">
            <a:avLst/>
          </a:prstGeom>
        </p:spPr>
      </p:pic>
      <p:sp>
        <p:nvSpPr>
          <p:cNvPr id="23" name="TextBox 22"/>
          <p:cNvSpPr txBox="1"/>
          <p:nvPr/>
        </p:nvSpPr>
        <p:spPr>
          <a:xfrm>
            <a:off x="3526175" y="2061642"/>
            <a:ext cx="5165288" cy="1200361"/>
          </a:xfrm>
          <a:prstGeom prst="rect">
            <a:avLst/>
          </a:prstGeom>
          <a:noFill/>
        </p:spPr>
        <p:txBody>
          <a:bodyPr wrap="square" lIns="91472" tIns="45736" rIns="91472" bIns="45736" rtlCol="0" anchor="ctr">
            <a:spAutoFit/>
          </a:bodyPr>
          <a:lstStyle/>
          <a:p>
            <a:pPr algn="ctr"/>
            <a:r>
              <a:rPr lang="en-US" altLang="zh-CN" sz="7200" b="1" dirty="0">
                <a:solidFill>
                  <a:srgbClr val="0070C0"/>
                </a:solidFill>
                <a:latin typeface="Arial" pitchFamily="34" charset="0"/>
                <a:ea typeface="微软雅黑" pitchFamily="34" charset="-122"/>
                <a:cs typeface="Arial" pitchFamily="34" charset="0"/>
              </a:rPr>
              <a:t>THANKS</a:t>
            </a:r>
            <a:r>
              <a:rPr lang="zh-CN" altLang="en-US" sz="7200" b="1" dirty="0">
                <a:solidFill>
                  <a:srgbClr val="0070C0"/>
                </a:solidFill>
                <a:latin typeface="Arial" pitchFamily="34" charset="0"/>
                <a:ea typeface="微软雅黑" pitchFamily="34" charset="-122"/>
                <a:cs typeface="Arial" pitchFamily="34" charset="0"/>
              </a:rPr>
              <a:t>！</a:t>
            </a:r>
          </a:p>
        </p:txBody>
      </p:sp>
    </p:spTree>
    <p:extLst>
      <p:ext uri="{BB962C8B-B14F-4D97-AF65-F5344CB8AC3E}">
        <p14:creationId xmlns:p14="http://schemas.microsoft.com/office/powerpoint/2010/main" val="1813668617"/>
      </p:ext>
    </p:extLst>
  </p:cSld>
  <p:clrMapOvr>
    <a:masterClrMapping/>
  </p:clrMapOvr>
  <p:transition spd="slow" advClick="0" advTm="0">
    <p:randomBar dir="vert"/>
  </p:transition>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2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作者简介</a:t>
            </a:r>
            <a:endParaRPr lang="zh-CN" altLang="en-US" sz="2800" b="1" dirty="0">
              <a:solidFill>
                <a:srgbClr val="005DA2"/>
              </a:solidFill>
              <a:latin typeface="微软雅黑" pitchFamily="34" charset="-122"/>
              <a:ea typeface="微软雅黑" pitchFamily="34" charset="-122"/>
            </a:endParaRPr>
          </a:p>
        </p:txBody>
      </p:sp>
      <p:sp>
        <p:nvSpPr>
          <p:cNvPr id="8" name="矩形 7"/>
          <p:cNvSpPr/>
          <p:nvPr/>
        </p:nvSpPr>
        <p:spPr>
          <a:xfrm>
            <a:off x="410543" y="1052208"/>
            <a:ext cx="2139112" cy="523220"/>
          </a:xfrm>
          <a:prstGeom prst="rect">
            <a:avLst/>
          </a:prstGeom>
          <a:noFill/>
        </p:spPr>
        <p:txBody>
          <a:bodyPr wrap="none" lIns="91440" tIns="45720" rIns="91440" bIns="45720">
            <a:spAutoFit/>
          </a:bodyPr>
          <a:lstStyle/>
          <a:p>
            <a:pPr algn="ctr"/>
            <a:r>
              <a:rPr lang="en-US" altLang="zh-CN" sz="2800" dirty="0"/>
              <a:t>Daryl </a:t>
            </a:r>
            <a:r>
              <a:rPr lang="en-US" altLang="zh-CN" sz="2800" dirty="0" err="1"/>
              <a:t>Posnett</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
        <p:nvSpPr>
          <p:cNvPr id="9" name="文本框 8"/>
          <p:cNvSpPr txBox="1"/>
          <p:nvPr/>
        </p:nvSpPr>
        <p:spPr>
          <a:xfrm>
            <a:off x="1058615" y="1845618"/>
            <a:ext cx="9793088" cy="769441"/>
          </a:xfrm>
          <a:prstGeom prst="rect">
            <a:avLst/>
          </a:prstGeom>
          <a:noFill/>
        </p:spPr>
        <p:txBody>
          <a:bodyPr wrap="square" rtlCol="0">
            <a:spAutoFit/>
          </a:bodyPr>
          <a:lstStyle/>
          <a:p>
            <a:r>
              <a:rPr lang="en-US" altLang="zh-CN" dirty="0"/>
              <a:t> </a:t>
            </a:r>
            <a:r>
              <a:rPr lang="en-US" altLang="zh-CN" dirty="0" smtClean="0"/>
              <a:t>       </a:t>
            </a:r>
            <a:r>
              <a:rPr lang="zh-CN" altLang="zh-CN" sz="2000" dirty="0" smtClean="0"/>
              <a:t>加利福尼亚大学戴维斯分校</a:t>
            </a:r>
            <a:r>
              <a:rPr lang="zh-CN" altLang="zh-CN" sz="2000" dirty="0"/>
              <a:t>计算机科学系教授，共发表</a:t>
            </a:r>
            <a:r>
              <a:rPr lang="en-US" altLang="zh-CN" sz="2000" dirty="0"/>
              <a:t>16</a:t>
            </a:r>
            <a:r>
              <a:rPr lang="zh-CN" altLang="zh-CN" sz="2000" dirty="0"/>
              <a:t>篇论文，被引用</a:t>
            </a:r>
            <a:r>
              <a:rPr lang="en-US" altLang="zh-CN" sz="2000" dirty="0"/>
              <a:t>100</a:t>
            </a:r>
            <a:r>
              <a:rPr lang="zh-CN" altLang="zh-CN" sz="2000" dirty="0"/>
              <a:t>余次，主要研究方向包括计算机科学、软件工程、经验过程、软件度量与验证等。</a:t>
            </a:r>
            <a:endParaRPr lang="zh-CN" altLang="en-US" sz="2000" dirty="0"/>
          </a:p>
        </p:txBody>
      </p:sp>
      <p:pic>
        <p:nvPicPr>
          <p:cNvPr id="10" name="图片 9"/>
          <p:cNvPicPr/>
          <p:nvPr/>
        </p:nvPicPr>
        <p:blipFill>
          <a:blip r:embed="rId2">
            <a:extLst>
              <a:ext uri="{28A0092B-C50C-407E-A947-70E740481C1C}">
                <a14:useLocalDpi xmlns:a14="http://schemas.microsoft.com/office/drawing/2010/main" val="0"/>
              </a:ext>
            </a:extLst>
          </a:blip>
          <a:stretch>
            <a:fillRect/>
          </a:stretch>
        </p:blipFill>
        <p:spPr>
          <a:xfrm>
            <a:off x="3722911" y="2997746"/>
            <a:ext cx="3960440" cy="3240360"/>
          </a:xfrm>
          <a:prstGeom prst="rect">
            <a:avLst/>
          </a:prstGeom>
        </p:spPr>
      </p:pic>
    </p:spTree>
    <p:extLst>
      <p:ext uri="{BB962C8B-B14F-4D97-AF65-F5344CB8AC3E}">
        <p14:creationId xmlns:p14="http://schemas.microsoft.com/office/powerpoint/2010/main" val="1246049785"/>
      </p:ext>
    </p:extLst>
  </p:cSld>
  <p:clrMapOvr>
    <a:masterClrMapping/>
  </p:clrMapOvr>
  <p:transition spd="slow">
    <p:push dir="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作者简介</a:t>
            </a:r>
            <a:endParaRPr lang="zh-CN" altLang="en-US" sz="2800" b="1" dirty="0">
              <a:solidFill>
                <a:srgbClr val="005DA2"/>
              </a:solidFill>
              <a:latin typeface="微软雅黑" pitchFamily="34" charset="-122"/>
              <a:ea typeface="微软雅黑" pitchFamily="34" charset="-122"/>
            </a:endParaRPr>
          </a:p>
        </p:txBody>
      </p:sp>
      <p:sp>
        <p:nvSpPr>
          <p:cNvPr id="8" name="矩形 7"/>
          <p:cNvSpPr/>
          <p:nvPr/>
        </p:nvSpPr>
        <p:spPr>
          <a:xfrm>
            <a:off x="482551" y="1083727"/>
            <a:ext cx="2317366" cy="523220"/>
          </a:xfrm>
          <a:prstGeom prst="rect">
            <a:avLst/>
          </a:prstGeom>
          <a:noFill/>
        </p:spPr>
        <p:txBody>
          <a:bodyPr wrap="none" lIns="91440" tIns="45720" rIns="91440" bIns="45720">
            <a:spAutoFit/>
          </a:bodyPr>
          <a:lstStyle/>
          <a:p>
            <a:pPr algn="ctr"/>
            <a:r>
              <a:rPr lang="en-US" altLang="zh-CN" sz="2800" dirty="0"/>
              <a:t>Vladimir </a:t>
            </a:r>
            <a:r>
              <a:rPr lang="en-US" altLang="zh-CN" sz="2800" dirty="0" err="1"/>
              <a:t>Filkov</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
        <p:nvSpPr>
          <p:cNvPr id="9" name="文本框 8"/>
          <p:cNvSpPr txBox="1"/>
          <p:nvPr/>
        </p:nvSpPr>
        <p:spPr>
          <a:xfrm>
            <a:off x="1058615" y="1845618"/>
            <a:ext cx="9793088" cy="1077218"/>
          </a:xfrm>
          <a:prstGeom prst="rect">
            <a:avLst/>
          </a:prstGeom>
          <a:noFill/>
        </p:spPr>
        <p:txBody>
          <a:bodyPr wrap="square" rtlCol="0">
            <a:spAutoFit/>
          </a:bodyPr>
          <a:lstStyle/>
          <a:p>
            <a:r>
              <a:rPr lang="zh-CN" altLang="en-US" dirty="0" smtClean="0"/>
              <a:t>        </a:t>
            </a:r>
            <a:r>
              <a:rPr lang="zh-CN" altLang="en-US" sz="2000" dirty="0" smtClean="0"/>
              <a:t>加利福尼亚大学戴维斯分校</a:t>
            </a:r>
            <a:r>
              <a:rPr lang="zh-CN" altLang="en-US" sz="2000" dirty="0"/>
              <a:t>计算机科学系教授，共发表</a:t>
            </a:r>
            <a:r>
              <a:rPr lang="en-US" altLang="zh-CN" sz="2000" dirty="0"/>
              <a:t>61</a:t>
            </a:r>
            <a:r>
              <a:rPr lang="zh-CN" altLang="en-US" sz="2000" dirty="0"/>
              <a:t>篇论文，被引用</a:t>
            </a:r>
            <a:r>
              <a:rPr lang="en-US" altLang="zh-CN" sz="2000" dirty="0"/>
              <a:t>600</a:t>
            </a:r>
            <a:r>
              <a:rPr lang="zh-CN" altLang="en-US" sz="2000" dirty="0"/>
              <a:t>余次，主要研究方向包括计算机科学、经验软件工程、计算机生物学、数据分析、复杂应用网络等。</a:t>
            </a:r>
            <a:endParaRPr lang="zh-CN" altLang="en-US" sz="1800" dirty="0"/>
          </a:p>
        </p:txBody>
      </p:sp>
      <p:pic>
        <p:nvPicPr>
          <p:cNvPr id="7" name="图片 6"/>
          <p:cNvPicPr/>
          <p:nvPr/>
        </p:nvPicPr>
        <p:blipFill>
          <a:blip r:embed="rId2">
            <a:extLst>
              <a:ext uri="{28A0092B-C50C-407E-A947-70E740481C1C}">
                <a14:useLocalDpi xmlns:a14="http://schemas.microsoft.com/office/drawing/2010/main" val="0"/>
              </a:ext>
            </a:extLst>
          </a:blip>
          <a:stretch>
            <a:fillRect/>
          </a:stretch>
        </p:blipFill>
        <p:spPr>
          <a:xfrm>
            <a:off x="3722911" y="3069754"/>
            <a:ext cx="3528392" cy="3024336"/>
          </a:xfrm>
          <a:prstGeom prst="rect">
            <a:avLst/>
          </a:prstGeom>
        </p:spPr>
      </p:pic>
    </p:spTree>
    <p:extLst>
      <p:ext uri="{BB962C8B-B14F-4D97-AF65-F5344CB8AC3E}">
        <p14:creationId xmlns:p14="http://schemas.microsoft.com/office/powerpoint/2010/main" val="659966304"/>
      </p:ext>
    </p:extLst>
  </p:cSld>
  <p:clrMapOvr>
    <a:masterClrMapping/>
  </p:clrMapOvr>
  <p:transition spd="slow">
    <p:push dir="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作者简介</a:t>
            </a:r>
            <a:endParaRPr lang="zh-CN" altLang="en-US" sz="2800" b="1" dirty="0">
              <a:solidFill>
                <a:srgbClr val="005DA2"/>
              </a:solidFill>
              <a:latin typeface="微软雅黑" pitchFamily="34" charset="-122"/>
              <a:ea typeface="微软雅黑" pitchFamily="34" charset="-122"/>
            </a:endParaRPr>
          </a:p>
        </p:txBody>
      </p:sp>
      <p:sp>
        <p:nvSpPr>
          <p:cNvPr id="8" name="矩形 7"/>
          <p:cNvSpPr/>
          <p:nvPr/>
        </p:nvSpPr>
        <p:spPr>
          <a:xfrm>
            <a:off x="435639" y="1063059"/>
            <a:ext cx="3262176" cy="523220"/>
          </a:xfrm>
          <a:prstGeom prst="rect">
            <a:avLst/>
          </a:prstGeom>
          <a:noFill/>
        </p:spPr>
        <p:txBody>
          <a:bodyPr wrap="none" lIns="91440" tIns="45720" rIns="91440" bIns="45720">
            <a:spAutoFit/>
          </a:bodyPr>
          <a:lstStyle/>
          <a:p>
            <a:pPr algn="ctr"/>
            <a:r>
              <a:rPr lang="en-US" altLang="zh-CN" sz="2800" dirty="0" err="1"/>
              <a:t>Premkumar</a:t>
            </a:r>
            <a:r>
              <a:rPr lang="en-US" altLang="zh-CN" sz="2800" dirty="0"/>
              <a:t> </a:t>
            </a:r>
            <a:r>
              <a:rPr lang="en-US" altLang="zh-CN" sz="2800" dirty="0" err="1"/>
              <a:t>Devanbu</a:t>
            </a:r>
            <a:endParaRPr lang="zh-CN" altLang="en-US" sz="2800" b="0" cap="none" spc="0" dirty="0">
              <a:ln w="0"/>
              <a:solidFill>
                <a:schemeClr val="tx1"/>
              </a:solidFill>
              <a:effectLst>
                <a:outerShdw blurRad="38100" dist="19050" dir="2700000" algn="tl" rotWithShape="0">
                  <a:schemeClr val="dk1">
                    <a:alpha val="40000"/>
                  </a:schemeClr>
                </a:outerShdw>
              </a:effectLst>
            </a:endParaRPr>
          </a:p>
        </p:txBody>
      </p:sp>
      <p:sp>
        <p:nvSpPr>
          <p:cNvPr id="9" name="文本框 8"/>
          <p:cNvSpPr txBox="1"/>
          <p:nvPr/>
        </p:nvSpPr>
        <p:spPr>
          <a:xfrm>
            <a:off x="1058615" y="1845618"/>
            <a:ext cx="9793088" cy="1077218"/>
          </a:xfrm>
          <a:prstGeom prst="rect">
            <a:avLst/>
          </a:prstGeom>
          <a:noFill/>
        </p:spPr>
        <p:txBody>
          <a:bodyPr wrap="square" rtlCol="0">
            <a:spAutoFit/>
          </a:bodyPr>
          <a:lstStyle/>
          <a:p>
            <a:r>
              <a:rPr lang="en-US" altLang="zh-CN" dirty="0" smtClean="0"/>
              <a:t>        </a:t>
            </a:r>
            <a:r>
              <a:rPr lang="zh-CN" altLang="zh-CN" sz="2000" dirty="0" smtClean="0"/>
              <a:t>加利福尼亚大学戴维斯分校</a:t>
            </a:r>
            <a:r>
              <a:rPr lang="zh-CN" altLang="zh-CN" sz="2000" dirty="0"/>
              <a:t>计算机科学系教授，共发表</a:t>
            </a:r>
            <a:r>
              <a:rPr lang="en-US" altLang="zh-CN" sz="2000" dirty="0"/>
              <a:t>148</a:t>
            </a:r>
            <a:r>
              <a:rPr lang="zh-CN" altLang="zh-CN" sz="2000" dirty="0"/>
              <a:t>篇论文，被引用</a:t>
            </a:r>
            <a:r>
              <a:rPr lang="en-US" altLang="zh-CN" sz="2000" dirty="0"/>
              <a:t>2000</a:t>
            </a:r>
            <a:r>
              <a:rPr lang="zh-CN" altLang="zh-CN" sz="2000" dirty="0"/>
              <a:t>余次，主要研究方向包括计算机科学、软件工程、数据分析、信息系统、软件验证、软件质量等。</a:t>
            </a:r>
            <a:endParaRPr lang="zh-CN" altLang="en-US" sz="1800" dirty="0"/>
          </a:p>
        </p:txBody>
      </p:sp>
      <p:pic>
        <p:nvPicPr>
          <p:cNvPr id="7" name="图片 6"/>
          <p:cNvPicPr/>
          <p:nvPr/>
        </p:nvPicPr>
        <p:blipFill>
          <a:blip r:embed="rId2">
            <a:extLst>
              <a:ext uri="{28A0092B-C50C-407E-A947-70E740481C1C}">
                <a14:useLocalDpi xmlns:a14="http://schemas.microsoft.com/office/drawing/2010/main" val="0"/>
              </a:ext>
            </a:extLst>
          </a:blip>
          <a:stretch>
            <a:fillRect/>
          </a:stretch>
        </p:blipFill>
        <p:spPr>
          <a:xfrm>
            <a:off x="3794919" y="3162506"/>
            <a:ext cx="3240360" cy="2879304"/>
          </a:xfrm>
          <a:prstGeom prst="rect">
            <a:avLst/>
          </a:prstGeom>
        </p:spPr>
      </p:pic>
    </p:spTree>
    <p:extLst>
      <p:ext uri="{BB962C8B-B14F-4D97-AF65-F5344CB8AC3E}">
        <p14:creationId xmlns:p14="http://schemas.microsoft.com/office/powerpoint/2010/main" val="257557052"/>
      </p:ext>
    </p:extLst>
  </p:cSld>
  <p:clrMapOvr>
    <a:masterClrMapping/>
  </p:clrMapOvr>
  <p:transition spd="slow">
    <p:push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2376264" cy="523220"/>
          </a:xfrm>
          <a:prstGeom prst="rect">
            <a:avLst/>
          </a:prstGeom>
          <a:noFill/>
        </p:spPr>
        <p:txBody>
          <a:bodyPr wrap="square" rtlCol="0">
            <a:spAutoFit/>
          </a:bodyPr>
          <a:lstStyle/>
          <a:p>
            <a:pPr algn="ctr"/>
            <a:r>
              <a:rPr lang="zh-CN" altLang="en-US" sz="2800" b="1" dirty="0">
                <a:solidFill>
                  <a:srgbClr val="005DA2"/>
                </a:solidFill>
                <a:latin typeface="微软雅黑" pitchFamily="34" charset="-122"/>
                <a:ea typeface="微软雅黑" pitchFamily="34" charset="-122"/>
              </a:rPr>
              <a:t>重要术语介绍</a:t>
            </a:r>
          </a:p>
        </p:txBody>
      </p:sp>
      <p:sp>
        <p:nvSpPr>
          <p:cNvPr id="12" name="文本框 11"/>
          <p:cNvSpPr txBox="1"/>
          <p:nvPr/>
        </p:nvSpPr>
        <p:spPr>
          <a:xfrm>
            <a:off x="770583" y="1629594"/>
            <a:ext cx="11233248" cy="3323987"/>
          </a:xfrm>
          <a:prstGeom prst="rect">
            <a:avLst/>
          </a:prstGeom>
          <a:noFill/>
        </p:spPr>
        <p:txBody>
          <a:bodyPr wrap="square" rtlCol="0">
            <a:spAutoFit/>
          </a:bodyPr>
          <a:lstStyle/>
          <a:p>
            <a:pPr>
              <a:lnSpc>
                <a:spcPct val="150000"/>
              </a:lnSpc>
            </a:pPr>
            <a:r>
              <a:rPr lang="zh-CN" altLang="en-US" sz="2000" dirty="0" smtClean="0"/>
              <a:t>        在很多的问题研究中，都可以对研究对象进行层次分解。比如研究社会问题，可以把研究对象分解为国家层次、地区层次、国民层次等；研究软件问题，就可以把研究对象分为模块层次、包层次、文件层次等。</a:t>
            </a:r>
            <a:endParaRPr lang="en-US" altLang="zh-CN" sz="2000" dirty="0" smtClean="0"/>
          </a:p>
          <a:p>
            <a:pPr>
              <a:lnSpc>
                <a:spcPct val="150000"/>
              </a:lnSpc>
            </a:pPr>
            <a:r>
              <a:rPr lang="en-US" altLang="zh-CN" sz="2000" dirty="0"/>
              <a:t> </a:t>
            </a:r>
            <a:r>
              <a:rPr lang="en-US" altLang="zh-CN" sz="2000" dirty="0" smtClean="0"/>
              <a:t>       </a:t>
            </a:r>
            <a:r>
              <a:rPr lang="zh-CN" altLang="en-US" sz="2000" dirty="0" smtClean="0"/>
              <a:t>这里，聚合程度较高的一些层次叫做</a:t>
            </a:r>
            <a:r>
              <a:rPr lang="zh-CN" altLang="en-US" sz="2000" b="1" dirty="0"/>
              <a:t>聚合</a:t>
            </a:r>
            <a:r>
              <a:rPr lang="zh-CN" altLang="en-US" sz="2000" b="1" dirty="0" smtClean="0"/>
              <a:t>层次</a:t>
            </a:r>
            <a:r>
              <a:rPr lang="zh-CN" altLang="en-US" sz="2000" dirty="0" smtClean="0"/>
              <a:t>，比如国家层次、模块层次；聚合程度较低的一些层次叫做</a:t>
            </a:r>
            <a:r>
              <a:rPr lang="zh-CN" altLang="en-US" sz="2000" b="1" dirty="0"/>
              <a:t>分解</a:t>
            </a:r>
            <a:r>
              <a:rPr lang="zh-CN" altLang="en-US" sz="2000" b="1" dirty="0" smtClean="0"/>
              <a:t>层次</a:t>
            </a:r>
            <a:r>
              <a:rPr lang="zh-CN" altLang="en-US" sz="2000" dirty="0" smtClean="0"/>
              <a:t>，比如国民层次、文件层次。</a:t>
            </a:r>
            <a:endParaRPr lang="en-US" altLang="zh-CN" sz="2000" dirty="0" smtClean="0"/>
          </a:p>
          <a:p>
            <a:pPr>
              <a:lnSpc>
                <a:spcPct val="150000"/>
              </a:lnSpc>
            </a:pPr>
            <a:r>
              <a:rPr lang="en-US" altLang="zh-CN" sz="2000" dirty="0"/>
              <a:t> </a:t>
            </a:r>
            <a:r>
              <a:rPr lang="en-US" altLang="zh-CN" sz="2000" dirty="0" smtClean="0"/>
              <a:t>       </a:t>
            </a:r>
            <a:r>
              <a:rPr lang="zh-CN" altLang="en-US" sz="2000" dirty="0" smtClean="0"/>
              <a:t>当然，这两个概念本身是相对的，比如地区层次相对国家层次而言是分解层次，相对国民层次而言又是聚合层次。</a:t>
            </a:r>
            <a:endParaRPr lang="en-US" altLang="zh-CN" sz="2000" dirty="0" smtClean="0"/>
          </a:p>
        </p:txBody>
      </p:sp>
    </p:spTree>
    <p:extLst>
      <p:ext uri="{BB962C8B-B14F-4D97-AF65-F5344CB8AC3E}">
        <p14:creationId xmlns:p14="http://schemas.microsoft.com/office/powerpoint/2010/main" val="2597881321"/>
      </p:ext>
    </p:extLst>
  </p:cSld>
  <p:clrMapOvr>
    <a:masterClrMapping/>
  </p:clrMapOvr>
  <p:transition spd="slow">
    <p:push dir="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2376264" cy="523220"/>
          </a:xfrm>
          <a:prstGeom prst="rect">
            <a:avLst/>
          </a:prstGeom>
          <a:noFill/>
        </p:spPr>
        <p:txBody>
          <a:bodyPr wrap="square" rtlCol="0">
            <a:spAutoFit/>
          </a:bodyPr>
          <a:lstStyle/>
          <a:p>
            <a:pPr algn="ctr"/>
            <a:r>
              <a:rPr lang="zh-CN" altLang="en-US" sz="2800" b="1" dirty="0">
                <a:solidFill>
                  <a:srgbClr val="005DA2"/>
                </a:solidFill>
                <a:latin typeface="微软雅黑" pitchFamily="34" charset="-122"/>
                <a:ea typeface="微软雅黑" pitchFamily="34" charset="-122"/>
              </a:rPr>
              <a:t>重要术语介绍</a:t>
            </a:r>
          </a:p>
        </p:txBody>
      </p:sp>
      <p:sp>
        <p:nvSpPr>
          <p:cNvPr id="12" name="文本框 11"/>
          <p:cNvSpPr txBox="1"/>
          <p:nvPr/>
        </p:nvSpPr>
        <p:spPr>
          <a:xfrm>
            <a:off x="758957" y="1917626"/>
            <a:ext cx="11233248" cy="2862322"/>
          </a:xfrm>
          <a:prstGeom prst="rect">
            <a:avLst/>
          </a:prstGeom>
          <a:noFill/>
        </p:spPr>
        <p:txBody>
          <a:bodyPr wrap="square" rtlCol="0">
            <a:spAutoFit/>
          </a:bodyPr>
          <a:lstStyle/>
          <a:p>
            <a:pPr>
              <a:lnSpc>
                <a:spcPct val="150000"/>
              </a:lnSpc>
            </a:pPr>
            <a:r>
              <a:rPr lang="zh-CN" altLang="en-US" sz="2000" dirty="0" smtClean="0"/>
              <a:t>        之前介绍了在进行问题研究时，会对研究对象进行层次分解。而在分解之后，很多研究都会先针对聚合层次进行分析，得到成果后再将其应用在分解层次上。</a:t>
            </a:r>
            <a:endParaRPr lang="en-US" altLang="zh-CN" sz="2000" dirty="0" smtClean="0"/>
          </a:p>
          <a:p>
            <a:pPr>
              <a:lnSpc>
                <a:spcPct val="150000"/>
              </a:lnSpc>
            </a:pPr>
            <a:r>
              <a:rPr lang="zh-CN" altLang="en-US" sz="2000" dirty="0" smtClean="0"/>
              <a:t>        这种在</a:t>
            </a:r>
            <a:r>
              <a:rPr lang="zh-CN" altLang="en-US" sz="2000" dirty="0"/>
              <a:t>聚合层次</a:t>
            </a:r>
            <a:r>
              <a:rPr lang="zh-CN" altLang="en-US" sz="2000" dirty="0" smtClean="0"/>
              <a:t>上研究得到某种</a:t>
            </a:r>
            <a:r>
              <a:rPr lang="zh-CN" altLang="en-US" sz="2000" dirty="0"/>
              <a:t>现象或</a:t>
            </a:r>
            <a:r>
              <a:rPr lang="zh-CN" altLang="en-US" sz="2000" dirty="0" smtClean="0"/>
              <a:t>规律后，推断</a:t>
            </a:r>
            <a:r>
              <a:rPr lang="zh-CN" altLang="en-US" sz="2000" dirty="0"/>
              <a:t>它在分解层次上的现象或</a:t>
            </a:r>
            <a:r>
              <a:rPr lang="zh-CN" altLang="en-US" sz="2000" dirty="0" smtClean="0"/>
              <a:t>规律的行为称为</a:t>
            </a:r>
            <a:r>
              <a:rPr lang="zh-CN" altLang="en-US" sz="2000" b="1" dirty="0"/>
              <a:t>生态</a:t>
            </a:r>
            <a:r>
              <a:rPr lang="zh-CN" altLang="en-US" sz="2000" b="1" dirty="0" smtClean="0"/>
              <a:t>推理</a:t>
            </a:r>
            <a:r>
              <a:rPr lang="en-US" altLang="zh-CN" sz="2000" b="1" dirty="0" smtClean="0"/>
              <a:t>(EI)</a:t>
            </a:r>
            <a:r>
              <a:rPr lang="zh-CN" altLang="en-US" sz="2000" dirty="0" smtClean="0"/>
              <a:t>。但在进行生态推理的过程中，可能会发现聚合层次与分解层次的现象和规律并不相同，这叫做</a:t>
            </a:r>
            <a:r>
              <a:rPr lang="zh-CN" altLang="en-US" sz="2000" b="1" dirty="0"/>
              <a:t>生态谬论</a:t>
            </a:r>
            <a:r>
              <a:rPr lang="en-US" altLang="zh-CN" sz="2000" b="1" dirty="0"/>
              <a:t>(EF</a:t>
            </a:r>
            <a:r>
              <a:rPr lang="en-US" altLang="zh-CN" sz="2000" b="1" dirty="0" smtClean="0"/>
              <a:t>)</a:t>
            </a:r>
            <a:r>
              <a:rPr lang="zh-CN" altLang="en-US" sz="2000" dirty="0" smtClean="0"/>
              <a:t>。社会学中普遍认为，生态推理是具有一定风险的，在进行问题研究中一定要考虑到这种风险的可能性。</a:t>
            </a:r>
            <a:endParaRPr lang="en-US" altLang="zh-CN" sz="2000" dirty="0" smtClean="0"/>
          </a:p>
        </p:txBody>
      </p:sp>
    </p:spTree>
    <p:extLst>
      <p:ext uri="{BB962C8B-B14F-4D97-AF65-F5344CB8AC3E}">
        <p14:creationId xmlns:p14="http://schemas.microsoft.com/office/powerpoint/2010/main" val="2270369318"/>
      </p:ext>
    </p:extLst>
  </p:cSld>
  <p:clrMapOvr>
    <a:masterClrMapping/>
  </p:clrMapOvr>
  <p:transition spd="slow">
    <p:push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smtClean="0">
                <a:solidFill>
                  <a:srgbClr val="005DA2"/>
                </a:solidFill>
                <a:latin typeface="微软雅黑" pitchFamily="34" charset="-122"/>
                <a:ea typeface="微软雅黑" pitchFamily="34" charset="-122"/>
              </a:rPr>
              <a:t>论文目标</a:t>
            </a:r>
            <a:endParaRPr lang="zh-CN" altLang="en-US" sz="2800" b="1" dirty="0">
              <a:solidFill>
                <a:srgbClr val="005DA2"/>
              </a:solidFill>
              <a:latin typeface="微软雅黑" pitchFamily="34" charset="-122"/>
              <a:ea typeface="微软雅黑" pitchFamily="34" charset="-122"/>
            </a:endParaRPr>
          </a:p>
        </p:txBody>
      </p:sp>
      <p:sp>
        <p:nvSpPr>
          <p:cNvPr id="9" name="文本框 8"/>
          <p:cNvSpPr txBox="1"/>
          <p:nvPr/>
        </p:nvSpPr>
        <p:spPr>
          <a:xfrm>
            <a:off x="698575" y="1845618"/>
            <a:ext cx="11161240" cy="3323987"/>
          </a:xfrm>
          <a:prstGeom prst="rect">
            <a:avLst/>
          </a:prstGeom>
          <a:noFill/>
        </p:spPr>
        <p:txBody>
          <a:bodyPr wrap="square" rtlCol="0">
            <a:spAutoFit/>
          </a:bodyPr>
          <a:lstStyle/>
          <a:p>
            <a:pPr>
              <a:lnSpc>
                <a:spcPct val="150000"/>
              </a:lnSpc>
            </a:pPr>
            <a:r>
              <a:rPr lang="en-US" altLang="zh-CN" sz="2000" dirty="0"/>
              <a:t> </a:t>
            </a:r>
            <a:r>
              <a:rPr lang="en-US" altLang="zh-CN" sz="2000" dirty="0" smtClean="0"/>
              <a:t>       </a:t>
            </a:r>
            <a:r>
              <a:rPr lang="zh-CN" altLang="zh-CN" sz="2000" dirty="0" smtClean="0"/>
              <a:t>对于</a:t>
            </a:r>
            <a:r>
              <a:rPr lang="zh-CN" altLang="zh-CN" sz="2000" dirty="0"/>
              <a:t>大型的系统和软件产品而言，模块化分解</a:t>
            </a:r>
            <a:r>
              <a:rPr lang="en-US" altLang="zh-CN" sz="2000" dirty="0"/>
              <a:t>(</a:t>
            </a:r>
            <a:r>
              <a:rPr lang="zh-CN" altLang="zh-CN" sz="2000" dirty="0"/>
              <a:t>或者说是层次分解</a:t>
            </a:r>
            <a:r>
              <a:rPr lang="en-US" altLang="zh-CN" sz="2000" dirty="0"/>
              <a:t>)</a:t>
            </a:r>
            <a:r>
              <a:rPr lang="zh-CN" altLang="zh-CN" sz="2000" dirty="0"/>
              <a:t>对软件开发、团队协调、软件扩展等都是非常重要的部分。比如在</a:t>
            </a:r>
            <a:r>
              <a:rPr lang="en-US" altLang="zh-CN" sz="2000" dirty="0"/>
              <a:t>Eclipse</a:t>
            </a:r>
            <a:r>
              <a:rPr lang="zh-CN" altLang="zh-CN" sz="2000" dirty="0"/>
              <a:t>的代码结构中，就至少有</a:t>
            </a:r>
            <a:r>
              <a:rPr lang="en-US" altLang="zh-CN" sz="2000" dirty="0"/>
              <a:t>3</a:t>
            </a:r>
            <a:r>
              <a:rPr lang="zh-CN" altLang="zh-CN" sz="2000" dirty="0"/>
              <a:t>个分层级别：文件</a:t>
            </a:r>
            <a:r>
              <a:rPr lang="en-US" altLang="zh-CN" sz="2000" dirty="0"/>
              <a:t>(files)</a:t>
            </a:r>
            <a:r>
              <a:rPr lang="zh-CN" altLang="zh-CN" sz="2000" dirty="0"/>
              <a:t>、包</a:t>
            </a:r>
            <a:r>
              <a:rPr lang="en-US" altLang="zh-CN" sz="2000" dirty="0"/>
              <a:t>(packages)</a:t>
            </a:r>
            <a:r>
              <a:rPr lang="zh-CN" altLang="zh-CN" sz="2000" dirty="0"/>
              <a:t>、模块</a:t>
            </a:r>
            <a:r>
              <a:rPr lang="en-US" altLang="zh-CN" sz="2000" dirty="0"/>
              <a:t>(modules)</a:t>
            </a:r>
            <a:r>
              <a:rPr lang="zh-CN" altLang="zh-CN" sz="2000" dirty="0" smtClean="0"/>
              <a:t>。</a:t>
            </a:r>
            <a:endParaRPr lang="zh-CN" altLang="zh-CN" sz="2000" dirty="0"/>
          </a:p>
          <a:p>
            <a:pPr>
              <a:lnSpc>
                <a:spcPct val="150000"/>
              </a:lnSpc>
            </a:pPr>
            <a:r>
              <a:rPr lang="en-US" altLang="zh-CN" sz="2000" dirty="0" smtClean="0"/>
              <a:t>        </a:t>
            </a:r>
            <a:r>
              <a:rPr lang="zh-CN" altLang="zh-CN" sz="2000" dirty="0" smtClean="0"/>
              <a:t>在</a:t>
            </a:r>
            <a:r>
              <a:rPr lang="zh-CN" altLang="zh-CN" sz="2000" dirty="0"/>
              <a:t>经验软件工程中，通常会在聚合层次建立模型，进行现象研究，但是其他学科已经证明，生态推理是具有生态谬论的风险，聚合层次的研究成果不一定适合分解层次；分解层次的研究成果不一定适合聚合层次。因此，研究</a:t>
            </a:r>
            <a:r>
              <a:rPr lang="zh-CN" altLang="zh-CN" sz="2000" dirty="0" smtClean="0"/>
              <a:t>人员</a:t>
            </a:r>
            <a:r>
              <a:rPr lang="zh-CN" altLang="en-US" sz="2000" dirty="0" smtClean="0"/>
              <a:t>需要考虑</a:t>
            </a:r>
            <a:r>
              <a:rPr lang="zh-CN" altLang="zh-CN" sz="2000" dirty="0" smtClean="0"/>
              <a:t>在</a:t>
            </a:r>
            <a:r>
              <a:rPr lang="zh-CN" altLang="zh-CN" sz="2000" dirty="0"/>
              <a:t>什么层次上对软件进行研究？在不同层次上进行研究对结果有什么影响？等等的各种相关问题</a:t>
            </a:r>
            <a:r>
              <a:rPr lang="zh-CN" altLang="zh-CN" sz="2000" dirty="0" smtClean="0"/>
              <a:t>。</a:t>
            </a:r>
            <a:endParaRPr lang="en-US" altLang="zh-CN" sz="2000" dirty="0" smtClean="0"/>
          </a:p>
        </p:txBody>
      </p:sp>
    </p:spTree>
    <p:extLst>
      <p:ext uri="{BB962C8B-B14F-4D97-AF65-F5344CB8AC3E}">
        <p14:creationId xmlns:p14="http://schemas.microsoft.com/office/powerpoint/2010/main" val="3080468090"/>
      </p:ext>
    </p:extLst>
  </p:cSld>
  <p:clrMapOvr>
    <a:masterClrMapping/>
  </p:clrMapOvr>
  <p:transition spd="slow">
    <p:push dir="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266527" y="693490"/>
            <a:ext cx="1173730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2"/>
          <p:cNvSpPr txBox="1"/>
          <p:nvPr/>
        </p:nvSpPr>
        <p:spPr>
          <a:xfrm>
            <a:off x="338535" y="172286"/>
            <a:ext cx="1728192" cy="523220"/>
          </a:xfrm>
          <a:prstGeom prst="rect">
            <a:avLst/>
          </a:prstGeom>
          <a:noFill/>
        </p:spPr>
        <p:txBody>
          <a:bodyPr wrap="square" rtlCol="0">
            <a:spAutoFit/>
          </a:bodyPr>
          <a:lstStyle/>
          <a:p>
            <a:pPr algn="ctr"/>
            <a:r>
              <a:rPr lang="zh-CN" altLang="en-US" sz="2800" b="1" dirty="0">
                <a:solidFill>
                  <a:srgbClr val="005DA2"/>
                </a:solidFill>
                <a:latin typeface="微软雅黑" pitchFamily="34" charset="-122"/>
                <a:ea typeface="微软雅黑" pitchFamily="34" charset="-122"/>
              </a:rPr>
              <a:t>论文目标</a:t>
            </a:r>
          </a:p>
        </p:txBody>
      </p:sp>
      <p:sp>
        <p:nvSpPr>
          <p:cNvPr id="9" name="文本框 8"/>
          <p:cNvSpPr txBox="1"/>
          <p:nvPr/>
        </p:nvSpPr>
        <p:spPr>
          <a:xfrm>
            <a:off x="626567" y="2277666"/>
            <a:ext cx="11161240" cy="1938992"/>
          </a:xfrm>
          <a:prstGeom prst="rect">
            <a:avLst/>
          </a:prstGeom>
          <a:noFill/>
        </p:spPr>
        <p:txBody>
          <a:bodyPr wrap="square" rtlCol="0">
            <a:spAutoFit/>
          </a:bodyPr>
          <a:lstStyle/>
          <a:p>
            <a:pPr>
              <a:lnSpc>
                <a:spcPct val="150000"/>
              </a:lnSpc>
            </a:pPr>
            <a:r>
              <a:rPr lang="en-US" altLang="zh-CN" sz="2000" dirty="0" smtClean="0"/>
              <a:t>        </a:t>
            </a:r>
            <a:r>
              <a:rPr lang="zh-CN" altLang="zh-CN" sz="2000" dirty="0" smtClean="0"/>
              <a:t>不幸</a:t>
            </a:r>
            <a:r>
              <a:rPr lang="zh-CN" altLang="zh-CN" sz="2000" dirty="0"/>
              <a:t>的是，这些</a:t>
            </a:r>
            <a:r>
              <a:rPr lang="zh-CN" altLang="zh-CN" sz="2000" dirty="0" smtClean="0"/>
              <a:t>问题</a:t>
            </a:r>
            <a:r>
              <a:rPr lang="zh-CN" altLang="en-US" sz="2000" dirty="0" smtClean="0"/>
              <a:t>在经验软件工程中</a:t>
            </a:r>
            <a:r>
              <a:rPr lang="zh-CN" altLang="zh-CN" sz="2000" dirty="0" smtClean="0"/>
              <a:t>还</a:t>
            </a:r>
            <a:r>
              <a:rPr lang="zh-CN" altLang="zh-CN" sz="2000" dirty="0"/>
              <a:t>不曾有人进行过明确的研究。因此，本文参考了社会学和流行病学中的生态推理</a:t>
            </a:r>
            <a:r>
              <a:rPr lang="en-US" altLang="zh-CN" sz="2000" dirty="0"/>
              <a:t>(ecological inference)</a:t>
            </a:r>
            <a:r>
              <a:rPr lang="zh-CN" altLang="zh-CN" sz="2000" dirty="0"/>
              <a:t>和生态谬论</a:t>
            </a:r>
            <a:r>
              <a:rPr lang="en-US" altLang="zh-CN" sz="2000" dirty="0"/>
              <a:t>(ecological fallacy)</a:t>
            </a:r>
            <a:r>
              <a:rPr lang="zh-CN" altLang="zh-CN" sz="2000" dirty="0"/>
              <a:t>两个概念，将其与软件工程结合起来，对会产生生态推理风险的因素进行理论</a:t>
            </a:r>
            <a:r>
              <a:rPr lang="zh-CN" altLang="zh-CN" sz="2000" dirty="0" smtClean="0"/>
              <a:t>分析。</a:t>
            </a:r>
            <a:r>
              <a:rPr lang="zh-CN" altLang="en-US" sz="2000" dirty="0" smtClean="0"/>
              <a:t>并设计了一个验证实验，去证明了经验软件工程中确实存在生态推理的风险，研究人员在进行研究中一定要考虑到这种风险的可能性。</a:t>
            </a:r>
            <a:endParaRPr lang="zh-CN" altLang="en-US" sz="1600" dirty="0"/>
          </a:p>
        </p:txBody>
      </p:sp>
    </p:spTree>
    <p:extLst>
      <p:ext uri="{BB962C8B-B14F-4D97-AF65-F5344CB8AC3E}">
        <p14:creationId xmlns:p14="http://schemas.microsoft.com/office/powerpoint/2010/main" val="127418701"/>
      </p:ext>
    </p:extLst>
  </p:cSld>
  <p:clrMapOvr>
    <a:masterClrMapping/>
  </p:clrMapOvr>
  <p:transition spd="slow">
    <p:push dir="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SLIDE_COUNT" val="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1138</TotalTime>
  <Words>2335</Words>
  <Application>Microsoft Office PowerPoint</Application>
  <PresentationFormat>自定义</PresentationFormat>
  <Paragraphs>120</Paragraphs>
  <Slides>25</Slides>
  <Notes>2</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微软雅黑</vt:lpstr>
      <vt:lpstr>Times New Roman</vt:lpstr>
      <vt:lpstr>Arial Black</vt:lpstr>
      <vt:lpstr>Arial</vt:lpstr>
      <vt:lpstr>宋体</vt:lpstr>
      <vt:lpstr>Arial Unicode MS</vt:lpstr>
      <vt:lpstr>Calibri</vt:lpstr>
      <vt:lpstr>Office 主题​​</vt:lpstr>
      <vt:lpstr>Ecological Inference in Empirical Software Engineering 经验软件工程中的生态推理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chen hongchao</cp:lastModifiedBy>
  <cp:revision>80</cp:revision>
  <dcterms:created xsi:type="dcterms:W3CDTF">2014-08-23T07:50:08Z</dcterms:created>
  <dcterms:modified xsi:type="dcterms:W3CDTF">2019-04-16T08:37:26Z</dcterms:modified>
</cp:coreProperties>
</file>

<file path=docProps/thumbnail.jpeg>
</file>